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9" r:id="rId4"/>
    <p:sldId id="260" r:id="rId5"/>
    <p:sldId id="261" r:id="rId6"/>
    <p:sldId id="262" r:id="rId7"/>
    <p:sldId id="263" r:id="rId8"/>
    <p:sldId id="264" r:id="rId9"/>
    <p:sldId id="265" r:id="rId10"/>
    <p:sldId id="266" r:id="rId11"/>
    <p:sldId id="275" r:id="rId12"/>
    <p:sldId id="276" r:id="rId13"/>
    <p:sldId id="277" r:id="rId14"/>
    <p:sldId id="279" r:id="rId15"/>
    <p:sldId id="280" r:id="rId16"/>
    <p:sldId id="278" r:id="rId17"/>
    <p:sldId id="267" r:id="rId18"/>
    <p:sldId id="268" r:id="rId19"/>
    <p:sldId id="269" r:id="rId20"/>
    <p:sldId id="270" r:id="rId21"/>
    <p:sldId id="271" r:id="rId22"/>
    <p:sldId id="272" r:id="rId23"/>
    <p:sldId id="273" r:id="rId24"/>
    <p:sldId id="258"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44" d="100"/>
          <a:sy n="44" d="100"/>
        </p:scale>
        <p:origin x="864"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Date Placeholder 2"/>
          <p:cNvSpPr>
            <a:spLocks noGrp="1"/>
          </p:cNvSpPr>
          <p:nvPr>
            <p:ph type="dt" sz="half" idx="10"/>
          </p:nvPr>
        </p:nvSpPr>
        <p:spPr/>
        <p:txBody>
          <a:bodyPr/>
          <a:lstStyle/>
          <a:p>
            <a:fld id="{B61BEF0D-F0BB-DE4B-95CE-6DB70DBA9567}" type="datetimeFigureOut">
              <a:rPr lang="en-US" dirty="0"/>
              <a:pPr/>
              <a:t>2/4/2020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2/4/2020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2/4/2020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2/4/2020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2/4/2020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2/4/2020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2/4/2020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B61BEF0D-F0BB-DE4B-95CE-6DB70DBA9567}" type="datetimeFigureOut">
              <a:rPr lang="en-US" dirty="0"/>
              <a:pPr/>
              <a:t>2/4/2020</a:t>
            </a:fld>
            <a:endParaRPr lang="en-US" dirty="0"/>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dirty="0"/>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68"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D3872B-28F7-4072-BF7D-0E0866EB947E}"/>
              </a:ext>
            </a:extLst>
          </p:cNvPr>
          <p:cNvSpPr>
            <a:spLocks noGrp="1"/>
          </p:cNvSpPr>
          <p:nvPr>
            <p:ph type="ctrTitle"/>
          </p:nvPr>
        </p:nvSpPr>
        <p:spPr/>
        <p:txBody>
          <a:bodyPr>
            <a:normAutofit fontScale="90000"/>
          </a:bodyPr>
          <a:lstStyle/>
          <a:p>
            <a:pPr algn="ctr"/>
            <a:r>
              <a:rPr lang="en-US" dirty="0"/>
              <a:t>Engineering Innovation</a:t>
            </a:r>
            <a:br>
              <a:rPr lang="en-US" dirty="0"/>
            </a:br>
            <a:br>
              <a:rPr lang="en-US" dirty="0"/>
            </a:br>
            <a:r>
              <a:rPr lang="en-US" dirty="0"/>
              <a:t>Get and Discover</a:t>
            </a:r>
          </a:p>
        </p:txBody>
      </p:sp>
      <p:sp>
        <p:nvSpPr>
          <p:cNvPr id="3" name="Subtitle 2">
            <a:extLst>
              <a:ext uri="{FF2B5EF4-FFF2-40B4-BE49-F238E27FC236}">
                <a16:creationId xmlns:a16="http://schemas.microsoft.com/office/drawing/2014/main" id="{F0737D3D-33A0-468A-802D-B523455EA3B9}"/>
              </a:ext>
            </a:extLst>
          </p:cNvPr>
          <p:cNvSpPr>
            <a:spLocks noGrp="1"/>
          </p:cNvSpPr>
          <p:nvPr>
            <p:ph type="subTitle" idx="1"/>
          </p:nvPr>
        </p:nvSpPr>
        <p:spPr/>
        <p:txBody>
          <a:bodyPr/>
          <a:lstStyle/>
          <a:p>
            <a:r>
              <a:rPr lang="en-US" dirty="0">
                <a:solidFill>
                  <a:schemeClr val="bg1"/>
                </a:solidFill>
                <a:latin typeface="Times New Roman" panose="02020603050405020304" pitchFamily="18" charset="0"/>
                <a:cs typeface="Times New Roman" panose="02020603050405020304" pitchFamily="18" charset="0"/>
              </a:rPr>
              <a:t>By - Johnny Li</a:t>
            </a:r>
          </a:p>
        </p:txBody>
      </p:sp>
    </p:spTree>
    <p:extLst>
      <p:ext uri="{BB962C8B-B14F-4D97-AF65-F5344CB8AC3E}">
        <p14:creationId xmlns:p14="http://schemas.microsoft.com/office/powerpoint/2010/main" val="26846443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A60871D-30A5-4BC7-B545-2935021DAED1}"/>
              </a:ext>
            </a:extLst>
          </p:cNvPr>
          <p:cNvSpPr>
            <a:spLocks noGrp="1"/>
          </p:cNvSpPr>
          <p:nvPr>
            <p:ph idx="1"/>
          </p:nvPr>
        </p:nvSpPr>
        <p:spPr>
          <a:xfrm>
            <a:off x="106017" y="92765"/>
            <a:ext cx="11979966" cy="6626087"/>
          </a:xfrm>
        </p:spPr>
        <p:txBody>
          <a:bodyPr>
            <a:normAutofit/>
          </a:bodyPr>
          <a:lstStyle/>
          <a:p>
            <a:r>
              <a:rPr lang="en-US" sz="2600" dirty="0">
                <a:solidFill>
                  <a:schemeClr val="bg1"/>
                </a:solidFill>
              </a:rPr>
              <a:t>Key Findings</a:t>
            </a:r>
          </a:p>
          <a:p>
            <a:pPr lvl="1"/>
            <a:r>
              <a:rPr lang="en-US" sz="2000" dirty="0">
                <a:solidFill>
                  <a:schemeClr val="bg1"/>
                </a:solidFill>
              </a:rPr>
              <a:t>Conservationist/Environmental activist</a:t>
            </a:r>
          </a:p>
          <a:p>
            <a:pPr lvl="2"/>
            <a:r>
              <a:rPr lang="en-US" sz="1800" dirty="0">
                <a:solidFill>
                  <a:schemeClr val="bg1"/>
                </a:solidFill>
              </a:rPr>
              <a:t>Mix understanding and varying knowledge of the causes and effects of microfibers.</a:t>
            </a:r>
          </a:p>
          <a:p>
            <a:pPr lvl="2"/>
            <a:r>
              <a:rPr lang="en-US" sz="1800" dirty="0">
                <a:solidFill>
                  <a:schemeClr val="bg1"/>
                </a:solidFill>
              </a:rPr>
              <a:t>Mainly have natural material clothing.</a:t>
            </a:r>
          </a:p>
          <a:p>
            <a:pPr lvl="2"/>
            <a:r>
              <a:rPr lang="en-US" sz="1800" dirty="0">
                <a:solidFill>
                  <a:schemeClr val="bg1"/>
                </a:solidFill>
              </a:rPr>
              <a:t>Innovative change needs to be affordable and simple to implemented, should not disrupt current method of doing things.</a:t>
            </a:r>
          </a:p>
          <a:p>
            <a:pPr lvl="2"/>
            <a:r>
              <a:rPr lang="en-US" sz="1800" dirty="0">
                <a:solidFill>
                  <a:schemeClr val="bg1"/>
                </a:solidFill>
              </a:rPr>
              <a:t>May spend more on products to be eco-friendly, within reason.</a:t>
            </a:r>
          </a:p>
          <a:p>
            <a:pPr lvl="2"/>
            <a:r>
              <a:rPr lang="en-US" sz="1800" dirty="0">
                <a:solidFill>
                  <a:schemeClr val="bg1"/>
                </a:solidFill>
              </a:rPr>
              <a:t>Clothing material would likely not change and is more based on current fashion trends.</a:t>
            </a:r>
          </a:p>
          <a:p>
            <a:pPr lvl="2"/>
            <a:r>
              <a:rPr lang="en-US" sz="1800" dirty="0">
                <a:solidFill>
                  <a:schemeClr val="bg1"/>
                </a:solidFill>
              </a:rPr>
              <a:t>Believe industry/market should promote change and spread information of the issue to the public.</a:t>
            </a:r>
          </a:p>
          <a:p>
            <a:pPr lvl="2"/>
            <a:r>
              <a:rPr lang="en-US" sz="1800" dirty="0">
                <a:solidFill>
                  <a:schemeClr val="bg1"/>
                </a:solidFill>
              </a:rPr>
              <a:t>A negative perspective to the microfiber pollution in the ocean.</a:t>
            </a:r>
          </a:p>
          <a:p>
            <a:pPr lvl="1"/>
            <a:r>
              <a:rPr lang="en-US" sz="2000" dirty="0">
                <a:solidFill>
                  <a:schemeClr val="bg1"/>
                </a:solidFill>
              </a:rPr>
              <a:t>Oceanic Scientists and Researchers</a:t>
            </a:r>
          </a:p>
          <a:p>
            <a:pPr lvl="2"/>
            <a:r>
              <a:rPr lang="en-US" sz="1800" dirty="0">
                <a:solidFill>
                  <a:schemeClr val="bg1"/>
                </a:solidFill>
              </a:rPr>
              <a:t>Current limits of handling microfibers in domestic washing machines and waste treatment plants, too small to filter out.</a:t>
            </a:r>
          </a:p>
          <a:p>
            <a:pPr lvl="2"/>
            <a:r>
              <a:rPr lang="en-US" sz="1800" dirty="0">
                <a:solidFill>
                  <a:schemeClr val="bg1"/>
                </a:solidFill>
              </a:rPr>
              <a:t>Lead to microfibers flowing to the ocean and eaten by microorganism -&gt; up the food chain. To human by consumption. </a:t>
            </a:r>
          </a:p>
          <a:p>
            <a:pPr lvl="2"/>
            <a:r>
              <a:rPr lang="en-US" sz="1800" dirty="0">
                <a:solidFill>
                  <a:schemeClr val="bg1"/>
                </a:solidFill>
              </a:rPr>
              <a:t>Seek universal adoption of regulations to prevent microfibers.</a:t>
            </a:r>
          </a:p>
        </p:txBody>
      </p:sp>
    </p:spTree>
    <p:extLst>
      <p:ext uri="{BB962C8B-B14F-4D97-AF65-F5344CB8AC3E}">
        <p14:creationId xmlns:p14="http://schemas.microsoft.com/office/powerpoint/2010/main" val="31901661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111AC5F-1E12-4F32-BED0-185BDFD5CC0A}"/>
              </a:ext>
            </a:extLst>
          </p:cNvPr>
          <p:cNvSpPr>
            <a:spLocks noGrp="1"/>
          </p:cNvSpPr>
          <p:nvPr>
            <p:ph idx="1"/>
          </p:nvPr>
        </p:nvSpPr>
        <p:spPr>
          <a:xfrm>
            <a:off x="145774" y="106018"/>
            <a:ext cx="11926956" cy="6599582"/>
          </a:xfrm>
        </p:spPr>
        <p:txBody>
          <a:bodyPr>
            <a:normAutofit/>
          </a:bodyPr>
          <a:lstStyle/>
          <a:p>
            <a:pPr lvl="2"/>
            <a:r>
              <a:rPr lang="en-US" sz="1800" dirty="0">
                <a:solidFill>
                  <a:schemeClr val="bg1"/>
                </a:solidFill>
              </a:rPr>
              <a:t>Currently, putting the cost of filtering onto the consumer by third-party products.</a:t>
            </a:r>
          </a:p>
          <a:p>
            <a:pPr lvl="2"/>
            <a:r>
              <a:rPr lang="en-US" sz="1800" dirty="0">
                <a:solidFill>
                  <a:schemeClr val="bg1"/>
                </a:solidFill>
              </a:rPr>
              <a:t>Lack of evidence of harmful effects on humans.</a:t>
            </a:r>
          </a:p>
          <a:p>
            <a:pPr lvl="2"/>
            <a:r>
              <a:rPr lang="en-US" sz="1800" dirty="0">
                <a:solidFill>
                  <a:schemeClr val="bg1"/>
                </a:solidFill>
              </a:rPr>
              <a:t>Goal isn’t about placing blame or cost on any group by a call for global action.</a:t>
            </a:r>
          </a:p>
          <a:p>
            <a:pPr lvl="2"/>
            <a:r>
              <a:rPr lang="en-US" sz="1800" dirty="0">
                <a:solidFill>
                  <a:schemeClr val="bg1"/>
                </a:solidFill>
              </a:rPr>
              <a:t>Regulations can prevent harm to people and the environment through reduction of pollution.</a:t>
            </a:r>
          </a:p>
          <a:p>
            <a:pPr lvl="2"/>
            <a:r>
              <a:rPr lang="en-US" sz="1800" dirty="0">
                <a:solidFill>
                  <a:schemeClr val="bg1"/>
                </a:solidFill>
              </a:rPr>
              <a:t>There is a lack of standards to prevent microfibers in the US.</a:t>
            </a:r>
          </a:p>
          <a:p>
            <a:pPr lvl="1"/>
            <a:r>
              <a:rPr lang="en-US" sz="2000" dirty="0">
                <a:solidFill>
                  <a:schemeClr val="bg1"/>
                </a:solidFill>
              </a:rPr>
              <a:t>Fisherman</a:t>
            </a:r>
          </a:p>
          <a:p>
            <a:pPr lvl="2"/>
            <a:r>
              <a:rPr lang="en-US" sz="1800" dirty="0">
                <a:solidFill>
                  <a:schemeClr val="bg1"/>
                </a:solidFill>
              </a:rPr>
              <a:t>Effect of microfiber pollution can go unnoticed. </a:t>
            </a:r>
          </a:p>
          <a:p>
            <a:pPr lvl="2"/>
            <a:r>
              <a:rPr lang="en-US" sz="1800" dirty="0">
                <a:solidFill>
                  <a:schemeClr val="bg1"/>
                </a:solidFill>
              </a:rPr>
              <a:t>Businesses may see certain environmental laws in a negative light if they must adapt their practices and increase spending to comply with regulations.</a:t>
            </a:r>
          </a:p>
          <a:p>
            <a:pPr lvl="2"/>
            <a:r>
              <a:rPr lang="en-US" sz="1800" dirty="0">
                <a:solidFill>
                  <a:schemeClr val="bg1"/>
                </a:solidFill>
              </a:rPr>
              <a:t>Environmental laws that impose regulations without considering their impacts on local communities come with a serious disadvantage: lack of local support.</a:t>
            </a:r>
          </a:p>
          <a:p>
            <a:pPr lvl="2"/>
            <a:r>
              <a:rPr lang="en-US" sz="1800" dirty="0">
                <a:solidFill>
                  <a:schemeClr val="bg1"/>
                </a:solidFill>
              </a:rPr>
              <a:t>Regulations protects consumers even when this means less super normal profits for businesses with market power.</a:t>
            </a:r>
          </a:p>
          <a:p>
            <a:pPr lvl="2"/>
            <a:r>
              <a:rPr lang="en-US" sz="1800" dirty="0">
                <a:solidFill>
                  <a:schemeClr val="bg1"/>
                </a:solidFill>
              </a:rPr>
              <a:t>Regulation ensure future generation can also enjoy the wildlife and environment.</a:t>
            </a:r>
          </a:p>
        </p:txBody>
      </p:sp>
    </p:spTree>
    <p:extLst>
      <p:ext uri="{BB962C8B-B14F-4D97-AF65-F5344CB8AC3E}">
        <p14:creationId xmlns:p14="http://schemas.microsoft.com/office/powerpoint/2010/main" val="22713489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DBD37F-C1F2-4F22-A37C-BDD355A2EA91}"/>
              </a:ext>
            </a:extLst>
          </p:cNvPr>
          <p:cNvSpPr>
            <a:spLocks noGrp="1"/>
          </p:cNvSpPr>
          <p:nvPr>
            <p:ph type="title"/>
          </p:nvPr>
        </p:nvSpPr>
        <p:spPr>
          <a:xfrm>
            <a:off x="4304714" y="-450427"/>
            <a:ext cx="8534400" cy="1507067"/>
          </a:xfrm>
        </p:spPr>
        <p:txBody>
          <a:bodyPr>
            <a:normAutofit/>
          </a:bodyPr>
          <a:lstStyle/>
          <a:p>
            <a:r>
              <a:rPr lang="en-US" dirty="0"/>
              <a:t>market research</a:t>
            </a:r>
          </a:p>
        </p:txBody>
      </p:sp>
      <p:sp>
        <p:nvSpPr>
          <p:cNvPr id="3" name="Content Placeholder 2">
            <a:extLst>
              <a:ext uri="{FF2B5EF4-FFF2-40B4-BE49-F238E27FC236}">
                <a16:creationId xmlns:a16="http://schemas.microsoft.com/office/drawing/2014/main" id="{BB0FED96-43F3-4A63-BC5E-A95C29BD7214}"/>
              </a:ext>
            </a:extLst>
          </p:cNvPr>
          <p:cNvSpPr>
            <a:spLocks noGrp="1"/>
          </p:cNvSpPr>
          <p:nvPr>
            <p:ph idx="1"/>
          </p:nvPr>
        </p:nvSpPr>
        <p:spPr>
          <a:xfrm>
            <a:off x="5598871" y="303106"/>
            <a:ext cx="6593129" cy="6138330"/>
          </a:xfrm>
        </p:spPr>
        <p:txBody>
          <a:bodyPr>
            <a:normAutofit/>
          </a:bodyPr>
          <a:lstStyle/>
          <a:p>
            <a:r>
              <a:rPr lang="en-US" dirty="0">
                <a:solidFill>
                  <a:schemeClr val="bg1"/>
                </a:solidFill>
              </a:rPr>
              <a:t>Currently, there is a lack of standards and laws surrounding the disposal of microfibers.</a:t>
            </a:r>
          </a:p>
          <a:p>
            <a:pPr lvl="1"/>
            <a:r>
              <a:rPr lang="en-US" dirty="0">
                <a:solidFill>
                  <a:schemeClr val="bg1"/>
                </a:solidFill>
              </a:rPr>
              <a:t>No national laws and varying degree of state laws ranging from none to consumer education. [7]</a:t>
            </a:r>
          </a:p>
          <a:p>
            <a:pPr lvl="1"/>
            <a:r>
              <a:rPr lang="en-US" dirty="0">
                <a:solidFill>
                  <a:schemeClr val="bg1"/>
                </a:solidFill>
              </a:rPr>
              <a:t>Globally, there is no concise standards with each country dealing with microfiber pollution in their own way.</a:t>
            </a:r>
          </a:p>
          <a:p>
            <a:r>
              <a:rPr lang="en-US" dirty="0">
                <a:solidFill>
                  <a:schemeClr val="bg1"/>
                </a:solidFill>
              </a:rPr>
              <a:t>There is a rise in the sale of synthetic fabrics is recent years since they are cheaper, more durable, and often more comfortable than natural fabrics.</a:t>
            </a:r>
          </a:p>
          <a:p>
            <a:r>
              <a:rPr lang="en-US" dirty="0">
                <a:solidFill>
                  <a:schemeClr val="bg1"/>
                </a:solidFill>
              </a:rPr>
              <a:t>With that, more people are becoming aware of the problem and are willing to take steps to reduce their impact of producing microfibers.</a:t>
            </a:r>
          </a:p>
        </p:txBody>
      </p:sp>
      <p:pic>
        <p:nvPicPr>
          <p:cNvPr id="7" name="Picture 6" descr="A close up of text on a white background&#10;&#10;Description automatically generated">
            <a:extLst>
              <a:ext uri="{FF2B5EF4-FFF2-40B4-BE49-F238E27FC236}">
                <a16:creationId xmlns:a16="http://schemas.microsoft.com/office/drawing/2014/main" id="{A96AD64C-9FCB-4E98-B12E-6B2B62443314}"/>
              </a:ext>
            </a:extLst>
          </p:cNvPr>
          <p:cNvPicPr>
            <a:picLocks noChangeAspect="1"/>
          </p:cNvPicPr>
          <p:nvPr/>
        </p:nvPicPr>
        <p:blipFill>
          <a:blip r:embed="rId2"/>
          <a:stretch>
            <a:fillRect/>
          </a:stretch>
        </p:blipFill>
        <p:spPr>
          <a:xfrm>
            <a:off x="228599" y="520504"/>
            <a:ext cx="5370271" cy="6337495"/>
          </a:xfrm>
          <a:prstGeom prst="rect">
            <a:avLst/>
          </a:prstGeom>
        </p:spPr>
      </p:pic>
    </p:spTree>
    <p:extLst>
      <p:ext uri="{BB962C8B-B14F-4D97-AF65-F5344CB8AC3E}">
        <p14:creationId xmlns:p14="http://schemas.microsoft.com/office/powerpoint/2010/main" val="24824851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3BB92FF-C3C7-4C9D-AC49-7107E4766E47}"/>
              </a:ext>
            </a:extLst>
          </p:cNvPr>
          <p:cNvSpPr>
            <a:spLocks noGrp="1"/>
          </p:cNvSpPr>
          <p:nvPr>
            <p:ph idx="1"/>
          </p:nvPr>
        </p:nvSpPr>
        <p:spPr>
          <a:xfrm>
            <a:off x="0" y="0"/>
            <a:ext cx="8582025" cy="6858000"/>
          </a:xfrm>
        </p:spPr>
        <p:txBody>
          <a:bodyPr>
            <a:normAutofit/>
          </a:bodyPr>
          <a:lstStyle/>
          <a:p>
            <a:r>
              <a:rPr lang="en-US" dirty="0">
                <a:solidFill>
                  <a:schemeClr val="bg1"/>
                </a:solidFill>
              </a:rPr>
              <a:t>There are various types of solution already out in the market:</a:t>
            </a:r>
          </a:p>
          <a:p>
            <a:pPr lvl="1"/>
            <a:r>
              <a:rPr lang="en-US" dirty="0">
                <a:solidFill>
                  <a:schemeClr val="bg1"/>
                </a:solidFill>
              </a:rPr>
              <a:t>Internal (inside the washing machine) solutions that catches the microfiber released in the washing cycle.</a:t>
            </a:r>
          </a:p>
          <a:p>
            <a:pPr lvl="1"/>
            <a:r>
              <a:rPr lang="en-US" dirty="0">
                <a:solidFill>
                  <a:schemeClr val="bg1"/>
                </a:solidFill>
              </a:rPr>
              <a:t>Tends to be the easiest and low maintenance items, just toss it </a:t>
            </a:r>
          </a:p>
          <a:p>
            <a:pPr marL="457200" lvl="1" indent="0">
              <a:buNone/>
            </a:pPr>
            <a:r>
              <a:rPr lang="en-US" dirty="0">
                <a:solidFill>
                  <a:schemeClr val="bg1"/>
                </a:solidFill>
              </a:rPr>
              <a:t>in and clean it afterward. Very cheap and portable. </a:t>
            </a:r>
          </a:p>
          <a:p>
            <a:pPr lvl="1"/>
            <a:r>
              <a:rPr lang="en-US" dirty="0">
                <a:solidFill>
                  <a:schemeClr val="bg1"/>
                </a:solidFill>
              </a:rPr>
              <a:t>However, they are ineffective ,catches around 25% of the </a:t>
            </a:r>
          </a:p>
          <a:p>
            <a:pPr marL="457200" lvl="1" indent="0">
              <a:buNone/>
            </a:pPr>
            <a:r>
              <a:rPr lang="en-US" dirty="0">
                <a:solidFill>
                  <a:schemeClr val="bg1"/>
                </a:solidFill>
              </a:rPr>
              <a:t>microfibers, compared to external solutions, around 80%.</a:t>
            </a:r>
          </a:p>
          <a:p>
            <a:pPr lvl="1"/>
            <a:r>
              <a:rPr lang="en-US" dirty="0">
                <a:solidFill>
                  <a:schemeClr val="bg1"/>
                </a:solidFill>
              </a:rPr>
              <a:t>External (filter attached outside the washing machine) solutions filter out the waste water from the machine for microfibers before it goes to the drain.</a:t>
            </a:r>
          </a:p>
          <a:p>
            <a:pPr lvl="2"/>
            <a:r>
              <a:rPr lang="en-US" sz="1800" dirty="0">
                <a:solidFill>
                  <a:schemeClr val="bg1"/>
                </a:solidFill>
              </a:rPr>
              <a:t>These tend to require more room to place the attachment onto washing machines and a bit of handiwork to setup.</a:t>
            </a:r>
          </a:p>
          <a:p>
            <a:pPr lvl="2"/>
            <a:r>
              <a:rPr lang="en-US" sz="1800" dirty="0">
                <a:solidFill>
                  <a:schemeClr val="bg1"/>
                </a:solidFill>
              </a:rPr>
              <a:t>After filling up, they are to be disposed or sent back to manufacture for processing.</a:t>
            </a:r>
          </a:p>
          <a:p>
            <a:pPr lvl="2"/>
            <a:r>
              <a:rPr lang="en-US" sz="1800" dirty="0">
                <a:solidFill>
                  <a:schemeClr val="bg1"/>
                </a:solidFill>
              </a:rPr>
              <a:t>More expensive and relatively fixed to a single location.</a:t>
            </a:r>
          </a:p>
        </p:txBody>
      </p:sp>
      <p:pic>
        <p:nvPicPr>
          <p:cNvPr id="4" name="Picture 3">
            <a:extLst>
              <a:ext uri="{FF2B5EF4-FFF2-40B4-BE49-F238E27FC236}">
                <a16:creationId xmlns:a16="http://schemas.microsoft.com/office/drawing/2014/main" id="{2B9CEDA5-EA90-42BC-B4CA-B7DC0665A3CF}"/>
              </a:ext>
            </a:extLst>
          </p:cNvPr>
          <p:cNvPicPr>
            <a:picLocks noChangeAspect="1"/>
          </p:cNvPicPr>
          <p:nvPr/>
        </p:nvPicPr>
        <p:blipFill>
          <a:blip r:embed="rId2"/>
          <a:stretch>
            <a:fillRect/>
          </a:stretch>
        </p:blipFill>
        <p:spPr>
          <a:xfrm>
            <a:off x="8582025" y="8149"/>
            <a:ext cx="3609975" cy="3438436"/>
          </a:xfrm>
          <a:prstGeom prst="rect">
            <a:avLst/>
          </a:prstGeom>
        </p:spPr>
      </p:pic>
      <p:pic>
        <p:nvPicPr>
          <p:cNvPr id="5" name="Picture 4">
            <a:extLst>
              <a:ext uri="{FF2B5EF4-FFF2-40B4-BE49-F238E27FC236}">
                <a16:creationId xmlns:a16="http://schemas.microsoft.com/office/drawing/2014/main" id="{603DB8A8-BCAD-4634-A1AB-B122B58A34A4}"/>
              </a:ext>
            </a:extLst>
          </p:cNvPr>
          <p:cNvPicPr>
            <a:picLocks noChangeAspect="1"/>
          </p:cNvPicPr>
          <p:nvPr/>
        </p:nvPicPr>
        <p:blipFill>
          <a:blip r:embed="rId3"/>
          <a:stretch>
            <a:fillRect/>
          </a:stretch>
        </p:blipFill>
        <p:spPr>
          <a:xfrm>
            <a:off x="8426548" y="3429000"/>
            <a:ext cx="3765452" cy="3420851"/>
          </a:xfrm>
          <a:prstGeom prst="rect">
            <a:avLst/>
          </a:prstGeom>
        </p:spPr>
      </p:pic>
    </p:spTree>
    <p:extLst>
      <p:ext uri="{BB962C8B-B14F-4D97-AF65-F5344CB8AC3E}">
        <p14:creationId xmlns:p14="http://schemas.microsoft.com/office/powerpoint/2010/main" val="8227216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FA14A3F-0319-4B6D-894E-1DA4B2F0BB42}"/>
              </a:ext>
            </a:extLst>
          </p:cNvPr>
          <p:cNvSpPr>
            <a:spLocks noGrp="1"/>
          </p:cNvSpPr>
          <p:nvPr>
            <p:ph idx="1"/>
          </p:nvPr>
        </p:nvSpPr>
        <p:spPr>
          <a:xfrm>
            <a:off x="112541" y="154746"/>
            <a:ext cx="11915335" cy="6527408"/>
          </a:xfrm>
        </p:spPr>
        <p:txBody>
          <a:bodyPr/>
          <a:lstStyle/>
          <a:p>
            <a:r>
              <a:rPr lang="en-US" dirty="0">
                <a:solidFill>
                  <a:schemeClr val="bg1"/>
                </a:solidFill>
              </a:rPr>
              <a:t>Market share of competitors in this niche area is unavailable. </a:t>
            </a:r>
          </a:p>
          <a:p>
            <a:r>
              <a:rPr lang="en-US" dirty="0">
                <a:solidFill>
                  <a:schemeClr val="bg1"/>
                </a:solidFill>
              </a:rPr>
              <a:t>Total Addressable Market: </a:t>
            </a:r>
          </a:p>
          <a:p>
            <a:pPr lvl="1"/>
            <a:r>
              <a:rPr lang="en-US" dirty="0">
                <a:solidFill>
                  <a:schemeClr val="bg1"/>
                </a:solidFill>
              </a:rPr>
              <a:t>Can be promoted as an safety device for wash machines.</a:t>
            </a:r>
          </a:p>
          <a:p>
            <a:pPr lvl="1"/>
            <a:r>
              <a:rPr lang="en-US" dirty="0">
                <a:solidFill>
                  <a:schemeClr val="bg1"/>
                </a:solidFill>
              </a:rPr>
              <a:t>Seek to standardize the filter to require it to be installed in all washing machines and water treatment plants.</a:t>
            </a:r>
          </a:p>
          <a:p>
            <a:r>
              <a:rPr lang="en-US" dirty="0">
                <a:solidFill>
                  <a:schemeClr val="bg1"/>
                </a:solidFill>
              </a:rPr>
              <a:t>Serviceable Addressable Market:</a:t>
            </a:r>
          </a:p>
          <a:p>
            <a:pPr lvl="1"/>
            <a:r>
              <a:rPr lang="en-US" dirty="0">
                <a:solidFill>
                  <a:schemeClr val="bg1"/>
                </a:solidFill>
              </a:rPr>
              <a:t>Can be sold to all washing machine manufactures or general owners of washing machines.</a:t>
            </a:r>
          </a:p>
          <a:p>
            <a:r>
              <a:rPr lang="en-US" dirty="0">
                <a:solidFill>
                  <a:schemeClr val="bg1"/>
                </a:solidFill>
              </a:rPr>
              <a:t>Target Market:</a:t>
            </a:r>
          </a:p>
          <a:p>
            <a:pPr lvl="1"/>
            <a:r>
              <a:rPr lang="en-US" dirty="0">
                <a:solidFill>
                  <a:schemeClr val="bg1"/>
                </a:solidFill>
              </a:rPr>
              <a:t>Focus on people concern about the environment, activist or enthusiast, are those who are willing spend money on attachment to the washing machine to make it ecofriendly. </a:t>
            </a:r>
          </a:p>
          <a:p>
            <a:pPr marL="457200" lvl="1" indent="0">
              <a:buNone/>
            </a:pPr>
            <a:endParaRPr lang="en-US" dirty="0">
              <a:solidFill>
                <a:schemeClr val="bg1"/>
              </a:solidFill>
            </a:endParaRPr>
          </a:p>
        </p:txBody>
      </p:sp>
    </p:spTree>
    <p:extLst>
      <p:ext uri="{BB962C8B-B14F-4D97-AF65-F5344CB8AC3E}">
        <p14:creationId xmlns:p14="http://schemas.microsoft.com/office/powerpoint/2010/main" val="36385114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9A011F5-65A2-48C4-9687-6CE15560ED1D}"/>
              </a:ext>
            </a:extLst>
          </p:cNvPr>
          <p:cNvSpPr>
            <a:spLocks noGrp="1"/>
          </p:cNvSpPr>
          <p:nvPr>
            <p:ph idx="1"/>
          </p:nvPr>
        </p:nvSpPr>
        <p:spPr>
          <a:xfrm>
            <a:off x="168811" y="196948"/>
            <a:ext cx="11774659" cy="6527409"/>
          </a:xfrm>
        </p:spPr>
        <p:txBody>
          <a:bodyPr/>
          <a:lstStyle/>
          <a:p>
            <a:r>
              <a:rPr lang="en-US" dirty="0">
                <a:solidFill>
                  <a:schemeClr val="bg1"/>
                </a:solidFill>
              </a:rPr>
              <a:t>Market Segments:</a:t>
            </a:r>
          </a:p>
          <a:p>
            <a:pPr lvl="1"/>
            <a:r>
              <a:rPr lang="en-US" dirty="0">
                <a:solidFill>
                  <a:schemeClr val="bg1"/>
                </a:solidFill>
              </a:rPr>
              <a:t>Stakeholder Needs – Some customers want a product to prevent microfibers, released during washing machine cycle, from being drained out.</a:t>
            </a:r>
          </a:p>
          <a:p>
            <a:pPr lvl="1"/>
            <a:r>
              <a:rPr lang="en-US" dirty="0">
                <a:solidFill>
                  <a:schemeClr val="bg1"/>
                </a:solidFill>
              </a:rPr>
              <a:t>Stakeholder Preferences – The customers wants a product to be affordable and simple to implemented, should not disrupt current method of doing things.</a:t>
            </a:r>
          </a:p>
          <a:p>
            <a:pPr lvl="1"/>
            <a:r>
              <a:rPr lang="en-US" dirty="0">
                <a:solidFill>
                  <a:schemeClr val="bg1"/>
                </a:solidFill>
              </a:rPr>
              <a:t>Lifestyle -  The customers prefer not to disrupt current lifestyle of washing clothes or the adjustments should make the process easier.</a:t>
            </a:r>
          </a:p>
          <a:p>
            <a:pPr lvl="1"/>
            <a:r>
              <a:rPr lang="en-US" dirty="0">
                <a:solidFill>
                  <a:schemeClr val="bg1"/>
                </a:solidFill>
              </a:rPr>
              <a:t>Culture – Customers with conservationist or environmental focus.</a:t>
            </a:r>
          </a:p>
          <a:p>
            <a:pPr lvl="1"/>
            <a:r>
              <a:rPr lang="en-US" dirty="0">
                <a:solidFill>
                  <a:schemeClr val="bg1"/>
                </a:solidFill>
              </a:rPr>
              <a:t>Type – Consumers</a:t>
            </a:r>
          </a:p>
          <a:p>
            <a:pPr lvl="1"/>
            <a:r>
              <a:rPr lang="en-US" dirty="0">
                <a:solidFill>
                  <a:schemeClr val="bg1"/>
                </a:solidFill>
              </a:rPr>
              <a:t>Income – Range from middle to high income.</a:t>
            </a:r>
          </a:p>
          <a:p>
            <a:pPr lvl="1"/>
            <a:r>
              <a:rPr lang="en-US" dirty="0">
                <a:solidFill>
                  <a:schemeClr val="bg1"/>
                </a:solidFill>
              </a:rPr>
              <a:t>Price Sensitivity – Customers want a cheap product that will last a long time.</a:t>
            </a:r>
          </a:p>
          <a:p>
            <a:pPr lvl="1"/>
            <a:r>
              <a:rPr lang="en-US" dirty="0">
                <a:solidFill>
                  <a:schemeClr val="bg1"/>
                </a:solidFill>
              </a:rPr>
              <a:t>Value - Stakeholders who seek to minimize the environmental impact of their purchase.</a:t>
            </a:r>
          </a:p>
          <a:p>
            <a:pPr lvl="1"/>
            <a:r>
              <a:rPr lang="en-US" dirty="0">
                <a:solidFill>
                  <a:schemeClr val="bg1"/>
                </a:solidFill>
              </a:rPr>
              <a:t>Channels – Retail customers</a:t>
            </a:r>
          </a:p>
          <a:p>
            <a:pPr lvl="1"/>
            <a:r>
              <a:rPr lang="en-US" dirty="0">
                <a:solidFill>
                  <a:schemeClr val="bg1"/>
                </a:solidFill>
              </a:rPr>
              <a:t>Readiness – Learning curve messages geared to early adopters </a:t>
            </a:r>
          </a:p>
          <a:p>
            <a:pPr lvl="1"/>
            <a:r>
              <a:rPr lang="en-US" dirty="0">
                <a:solidFill>
                  <a:schemeClr val="bg1"/>
                </a:solidFill>
              </a:rPr>
              <a:t>Knowledge – A line of product </a:t>
            </a:r>
            <a:r>
              <a:rPr lang="en-US">
                <a:solidFill>
                  <a:schemeClr val="bg1"/>
                </a:solidFill>
              </a:rPr>
              <a:t>that clearly promote </a:t>
            </a:r>
            <a:r>
              <a:rPr lang="en-US" dirty="0">
                <a:solidFill>
                  <a:schemeClr val="bg1"/>
                </a:solidFill>
              </a:rPr>
              <a:t>the cause without the need of detailed information.</a:t>
            </a:r>
          </a:p>
          <a:p>
            <a:pPr lvl="1"/>
            <a:endParaRPr lang="en-US" dirty="0">
              <a:solidFill>
                <a:schemeClr val="bg1"/>
              </a:solidFill>
            </a:endParaRPr>
          </a:p>
        </p:txBody>
      </p:sp>
    </p:spTree>
    <p:extLst>
      <p:ext uri="{BB962C8B-B14F-4D97-AF65-F5344CB8AC3E}">
        <p14:creationId xmlns:p14="http://schemas.microsoft.com/office/powerpoint/2010/main" val="23116530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96A266-AD51-47F5-880F-BCB781AFA86F}"/>
              </a:ext>
            </a:extLst>
          </p:cNvPr>
          <p:cNvSpPr>
            <a:spLocks noGrp="1"/>
          </p:cNvSpPr>
          <p:nvPr>
            <p:ph type="title"/>
          </p:nvPr>
        </p:nvSpPr>
        <p:spPr>
          <a:xfrm>
            <a:off x="1828800" y="-444868"/>
            <a:ext cx="8534400" cy="1507067"/>
          </a:xfrm>
        </p:spPr>
        <p:txBody>
          <a:bodyPr/>
          <a:lstStyle/>
          <a:p>
            <a:pPr algn="ctr"/>
            <a:r>
              <a:rPr lang="en-US" dirty="0"/>
              <a:t>Personnel</a:t>
            </a:r>
          </a:p>
        </p:txBody>
      </p:sp>
      <p:sp>
        <p:nvSpPr>
          <p:cNvPr id="3" name="Content Placeholder 2">
            <a:extLst>
              <a:ext uri="{FF2B5EF4-FFF2-40B4-BE49-F238E27FC236}">
                <a16:creationId xmlns:a16="http://schemas.microsoft.com/office/drawing/2014/main" id="{AC9864E1-674D-4C66-972B-3DF9806B4F6D}"/>
              </a:ext>
            </a:extLst>
          </p:cNvPr>
          <p:cNvSpPr>
            <a:spLocks noGrp="1"/>
          </p:cNvSpPr>
          <p:nvPr>
            <p:ph idx="1"/>
          </p:nvPr>
        </p:nvSpPr>
        <p:spPr>
          <a:xfrm>
            <a:off x="106016" y="569843"/>
            <a:ext cx="11926958" cy="6188766"/>
          </a:xfrm>
        </p:spPr>
        <p:txBody>
          <a:bodyPr/>
          <a:lstStyle/>
          <a:p>
            <a:r>
              <a:rPr lang="en-US" dirty="0">
                <a:solidFill>
                  <a:schemeClr val="bg1"/>
                </a:solidFill>
              </a:rPr>
              <a:t>My Skills</a:t>
            </a:r>
          </a:p>
          <a:p>
            <a:pPr lvl="1"/>
            <a:r>
              <a:rPr lang="en-US" dirty="0">
                <a:solidFill>
                  <a:schemeClr val="bg1"/>
                </a:solidFill>
              </a:rPr>
              <a:t>Lots of experience in designing, testing, and the analysis of collected data. </a:t>
            </a:r>
          </a:p>
          <a:p>
            <a:pPr lvl="1"/>
            <a:r>
              <a:rPr lang="en-US" dirty="0">
                <a:solidFill>
                  <a:schemeClr val="bg1"/>
                </a:solidFill>
              </a:rPr>
              <a:t>I am extremely open to other’s opinions and viewpoints to make this product a success.</a:t>
            </a:r>
          </a:p>
          <a:p>
            <a:pPr lvl="1"/>
            <a:r>
              <a:rPr lang="en-US" dirty="0">
                <a:solidFill>
                  <a:schemeClr val="bg1"/>
                </a:solidFill>
              </a:rPr>
              <a:t>Software Developer – someone who could help develop an app-based system.</a:t>
            </a:r>
          </a:p>
          <a:p>
            <a:pPr lvl="1"/>
            <a:r>
              <a:rPr lang="en-US" dirty="0">
                <a:solidFill>
                  <a:schemeClr val="bg1"/>
                </a:solidFill>
              </a:rPr>
              <a:t>Hardware Developer – someone who could help develop an device-based system.</a:t>
            </a:r>
          </a:p>
          <a:p>
            <a:r>
              <a:rPr lang="en-US" dirty="0">
                <a:solidFill>
                  <a:schemeClr val="bg1"/>
                </a:solidFill>
              </a:rPr>
              <a:t>What I am looking for?</a:t>
            </a:r>
          </a:p>
          <a:p>
            <a:pPr lvl="1"/>
            <a:r>
              <a:rPr lang="en-US" dirty="0">
                <a:solidFill>
                  <a:schemeClr val="bg1"/>
                </a:solidFill>
              </a:rPr>
              <a:t>Environmental scientist to research how effective our product can be.</a:t>
            </a:r>
          </a:p>
          <a:p>
            <a:pPr lvl="1"/>
            <a:r>
              <a:rPr lang="en-US" dirty="0">
                <a:solidFill>
                  <a:schemeClr val="bg1"/>
                </a:solidFill>
              </a:rPr>
              <a:t>Help with brainstorming and figuring out ways to reduce costs.</a:t>
            </a:r>
          </a:p>
          <a:p>
            <a:pPr lvl="1"/>
            <a:r>
              <a:rPr lang="en-US" dirty="0">
                <a:solidFill>
                  <a:schemeClr val="bg1"/>
                </a:solidFill>
              </a:rPr>
              <a:t>Designers to help with modeling filters or devices.</a:t>
            </a:r>
          </a:p>
          <a:p>
            <a:pPr lvl="1"/>
            <a:r>
              <a:rPr lang="en-US" dirty="0">
                <a:solidFill>
                  <a:schemeClr val="bg1"/>
                </a:solidFill>
              </a:rPr>
              <a:t>People with a strong knowledge of the clothing fabrics and the mechanism of a </a:t>
            </a:r>
            <a:r>
              <a:rPr lang="en-US">
                <a:solidFill>
                  <a:schemeClr val="bg1"/>
                </a:solidFill>
              </a:rPr>
              <a:t>washing machine.</a:t>
            </a:r>
            <a:endParaRPr lang="en-US" dirty="0">
              <a:solidFill>
                <a:schemeClr val="bg1"/>
              </a:solidFill>
            </a:endParaRPr>
          </a:p>
        </p:txBody>
      </p:sp>
    </p:spTree>
    <p:extLst>
      <p:ext uri="{BB962C8B-B14F-4D97-AF65-F5344CB8AC3E}">
        <p14:creationId xmlns:p14="http://schemas.microsoft.com/office/powerpoint/2010/main" val="2848465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A711E9-7916-4AE3-8203-B202321CB952}"/>
              </a:ext>
            </a:extLst>
          </p:cNvPr>
          <p:cNvSpPr>
            <a:spLocks noGrp="1"/>
          </p:cNvSpPr>
          <p:nvPr>
            <p:ph type="title"/>
          </p:nvPr>
        </p:nvSpPr>
        <p:spPr>
          <a:xfrm>
            <a:off x="1828800" y="0"/>
            <a:ext cx="8534400" cy="575000"/>
          </a:xfrm>
        </p:spPr>
        <p:txBody>
          <a:bodyPr>
            <a:normAutofit fontScale="90000"/>
          </a:bodyPr>
          <a:lstStyle/>
          <a:p>
            <a:pPr algn="ctr"/>
            <a:r>
              <a:rPr lang="en-US" dirty="0"/>
              <a:t>Appendix</a:t>
            </a:r>
          </a:p>
        </p:txBody>
      </p:sp>
      <p:pic>
        <p:nvPicPr>
          <p:cNvPr id="5" name="Content Placeholder 4" descr="A close up of text on a white background&#10;&#10;Description automatically generated">
            <a:extLst>
              <a:ext uri="{FF2B5EF4-FFF2-40B4-BE49-F238E27FC236}">
                <a16:creationId xmlns:a16="http://schemas.microsoft.com/office/drawing/2014/main" id="{D3247620-190E-45CE-BF7F-B2D62E2D5870}"/>
              </a:ext>
            </a:extLst>
          </p:cNvPr>
          <p:cNvPicPr>
            <a:picLocks noGrp="1" noChangeAspect="1"/>
          </p:cNvPicPr>
          <p:nvPr>
            <p:ph idx="1"/>
          </p:nvPr>
        </p:nvPicPr>
        <p:blipFill>
          <a:blip r:embed="rId2"/>
          <a:stretch>
            <a:fillRect/>
          </a:stretch>
        </p:blipFill>
        <p:spPr>
          <a:xfrm>
            <a:off x="73373" y="575000"/>
            <a:ext cx="6022627" cy="6118225"/>
          </a:xfrm>
        </p:spPr>
      </p:pic>
      <p:pic>
        <p:nvPicPr>
          <p:cNvPr id="11" name="Picture 10" descr="A close up of a document&#10;&#10;Description automatically generated">
            <a:extLst>
              <a:ext uri="{FF2B5EF4-FFF2-40B4-BE49-F238E27FC236}">
                <a16:creationId xmlns:a16="http://schemas.microsoft.com/office/drawing/2014/main" id="{7102433B-2192-4FEE-BD02-1B2E193F51B5}"/>
              </a:ext>
            </a:extLst>
          </p:cNvPr>
          <p:cNvPicPr>
            <a:picLocks noChangeAspect="1"/>
          </p:cNvPicPr>
          <p:nvPr/>
        </p:nvPicPr>
        <p:blipFill rotWithShape="1">
          <a:blip r:embed="rId3"/>
          <a:srcRect l="-357" r="357" b="6436"/>
          <a:stretch/>
        </p:blipFill>
        <p:spPr>
          <a:xfrm>
            <a:off x="6975127" y="425790"/>
            <a:ext cx="5143500" cy="6416643"/>
          </a:xfrm>
          <a:prstGeom prst="rect">
            <a:avLst/>
          </a:prstGeom>
        </p:spPr>
      </p:pic>
    </p:spTree>
    <p:extLst>
      <p:ext uri="{BB962C8B-B14F-4D97-AF65-F5344CB8AC3E}">
        <p14:creationId xmlns:p14="http://schemas.microsoft.com/office/powerpoint/2010/main" val="35483586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ell phone&#10;&#10;Description automatically generated">
            <a:extLst>
              <a:ext uri="{FF2B5EF4-FFF2-40B4-BE49-F238E27FC236}">
                <a16:creationId xmlns:a16="http://schemas.microsoft.com/office/drawing/2014/main" id="{35D8ABC5-3ACC-4A35-AE42-050168768AF7}"/>
              </a:ext>
            </a:extLst>
          </p:cNvPr>
          <p:cNvPicPr>
            <a:picLocks noChangeAspect="1"/>
          </p:cNvPicPr>
          <p:nvPr/>
        </p:nvPicPr>
        <p:blipFill>
          <a:blip r:embed="rId2"/>
          <a:stretch>
            <a:fillRect/>
          </a:stretch>
        </p:blipFill>
        <p:spPr>
          <a:xfrm>
            <a:off x="204302" y="0"/>
            <a:ext cx="5368528" cy="6858000"/>
          </a:xfrm>
          <a:prstGeom prst="rect">
            <a:avLst/>
          </a:prstGeom>
        </p:spPr>
      </p:pic>
      <p:pic>
        <p:nvPicPr>
          <p:cNvPr id="7" name="Picture 6" descr="A close up of a document&#10;&#10;Description automatically generated">
            <a:extLst>
              <a:ext uri="{FF2B5EF4-FFF2-40B4-BE49-F238E27FC236}">
                <a16:creationId xmlns:a16="http://schemas.microsoft.com/office/drawing/2014/main" id="{D1E4635A-F9DD-456D-9843-55B26CAA9BD6}"/>
              </a:ext>
            </a:extLst>
          </p:cNvPr>
          <p:cNvPicPr>
            <a:picLocks noChangeAspect="1"/>
          </p:cNvPicPr>
          <p:nvPr/>
        </p:nvPicPr>
        <p:blipFill>
          <a:blip r:embed="rId3"/>
          <a:stretch>
            <a:fillRect/>
          </a:stretch>
        </p:blipFill>
        <p:spPr>
          <a:xfrm>
            <a:off x="6619172" y="0"/>
            <a:ext cx="5275385" cy="6858000"/>
          </a:xfrm>
          <a:prstGeom prst="rect">
            <a:avLst/>
          </a:prstGeom>
        </p:spPr>
      </p:pic>
    </p:spTree>
    <p:extLst>
      <p:ext uri="{BB962C8B-B14F-4D97-AF65-F5344CB8AC3E}">
        <p14:creationId xmlns:p14="http://schemas.microsoft.com/office/powerpoint/2010/main" val="42728244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lose up of text on a white background&#10;&#10;Description automatically generated">
            <a:extLst>
              <a:ext uri="{FF2B5EF4-FFF2-40B4-BE49-F238E27FC236}">
                <a16:creationId xmlns:a16="http://schemas.microsoft.com/office/drawing/2014/main" id="{A2CF944D-44BC-49AC-B9AA-4CC1C1A541CF}"/>
              </a:ext>
            </a:extLst>
          </p:cNvPr>
          <p:cNvPicPr>
            <a:picLocks noChangeAspect="1"/>
          </p:cNvPicPr>
          <p:nvPr/>
        </p:nvPicPr>
        <p:blipFill>
          <a:blip r:embed="rId2"/>
          <a:stretch>
            <a:fillRect/>
          </a:stretch>
        </p:blipFill>
        <p:spPr>
          <a:xfrm>
            <a:off x="203281" y="0"/>
            <a:ext cx="5106344" cy="6858000"/>
          </a:xfrm>
          <a:prstGeom prst="rect">
            <a:avLst/>
          </a:prstGeom>
        </p:spPr>
      </p:pic>
      <p:pic>
        <p:nvPicPr>
          <p:cNvPr id="9" name="Picture 8" descr="A close up of a document&#10;&#10;Description automatically generated">
            <a:extLst>
              <a:ext uri="{FF2B5EF4-FFF2-40B4-BE49-F238E27FC236}">
                <a16:creationId xmlns:a16="http://schemas.microsoft.com/office/drawing/2014/main" id="{4091F159-3434-4555-8C48-1D6503416D1D}"/>
              </a:ext>
            </a:extLst>
          </p:cNvPr>
          <p:cNvPicPr>
            <a:picLocks noChangeAspect="1"/>
          </p:cNvPicPr>
          <p:nvPr/>
        </p:nvPicPr>
        <p:blipFill>
          <a:blip r:embed="rId3"/>
          <a:stretch>
            <a:fillRect/>
          </a:stretch>
        </p:blipFill>
        <p:spPr>
          <a:xfrm>
            <a:off x="6096000" y="0"/>
            <a:ext cx="5368528" cy="6858000"/>
          </a:xfrm>
          <a:prstGeom prst="rect">
            <a:avLst/>
          </a:prstGeom>
        </p:spPr>
      </p:pic>
    </p:spTree>
    <p:extLst>
      <p:ext uri="{BB962C8B-B14F-4D97-AF65-F5344CB8AC3E}">
        <p14:creationId xmlns:p14="http://schemas.microsoft.com/office/powerpoint/2010/main" val="34377990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
        <p:cNvGrpSpPr/>
        <p:nvPr/>
      </p:nvGrpSpPr>
      <p:grpSpPr>
        <a:xfrm>
          <a:off x="0" y="0"/>
          <a:ext cx="0" cy="0"/>
          <a:chOff x="0" y="0"/>
          <a:chExt cx="0" cy="0"/>
        </a:xfrm>
      </p:grpSpPr>
      <p:sp>
        <p:nvSpPr>
          <p:cNvPr id="14" name="Rectangle 9">
            <a:extLst>
              <a:ext uri="{FF2B5EF4-FFF2-40B4-BE49-F238E27FC236}">
                <a16:creationId xmlns:a16="http://schemas.microsoft.com/office/drawing/2014/main" id="{F4E5D790-EF7E-4E52-B208-793079B497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5" y="2"/>
            <a:ext cx="12192000" cy="6858000"/>
          </a:xfrm>
          <a:prstGeom prst="rect">
            <a:avLst/>
          </a:prstGeom>
          <a:solidFill>
            <a:schemeClr val="bg2">
              <a:alpha val="60000"/>
            </a:schemeClr>
          </a:solidFill>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useBgFill="1">
        <p:nvSpPr>
          <p:cNvPr id="15" name="Snip Diagonal Corner Rectangle 6">
            <a:extLst>
              <a:ext uri="{FF2B5EF4-FFF2-40B4-BE49-F238E27FC236}">
                <a16:creationId xmlns:a16="http://schemas.microsoft.com/office/drawing/2014/main" id="{479F3ED9-A242-463F-84AE-C4B05016BD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925" y="2"/>
            <a:ext cx="12191075" cy="6857998"/>
          </a:xfrm>
          <a:prstGeom prst="snip2DiagRect">
            <a:avLst>
              <a:gd name="adj1" fmla="val 0"/>
              <a:gd name="adj2" fmla="val 37605"/>
            </a:avLst>
          </a:prstGeom>
          <a:ln>
            <a:noFill/>
          </a:ln>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a:p>
        </p:txBody>
      </p:sp>
      <p:sp>
        <p:nvSpPr>
          <p:cNvPr id="4" name="Title 3">
            <a:extLst>
              <a:ext uri="{FF2B5EF4-FFF2-40B4-BE49-F238E27FC236}">
                <a16:creationId xmlns:a16="http://schemas.microsoft.com/office/drawing/2014/main" id="{09E8B804-F487-4BEE-9119-99E65DFB895F}"/>
              </a:ext>
            </a:extLst>
          </p:cNvPr>
          <p:cNvSpPr>
            <a:spLocks noGrp="1"/>
          </p:cNvSpPr>
          <p:nvPr>
            <p:ph type="title"/>
          </p:nvPr>
        </p:nvSpPr>
        <p:spPr>
          <a:xfrm>
            <a:off x="3513389" y="108786"/>
            <a:ext cx="4582128" cy="454505"/>
          </a:xfrm>
        </p:spPr>
        <p:txBody>
          <a:bodyPr>
            <a:noAutofit/>
          </a:bodyPr>
          <a:lstStyle/>
          <a:p>
            <a:r>
              <a:rPr lang="en-US" sz="3200" dirty="0"/>
              <a:t>Background</a:t>
            </a:r>
          </a:p>
        </p:txBody>
      </p:sp>
      <p:pic>
        <p:nvPicPr>
          <p:cNvPr id="2" name="Content Placeholder 1">
            <a:extLst>
              <a:ext uri="{FF2B5EF4-FFF2-40B4-BE49-F238E27FC236}">
                <a16:creationId xmlns:a16="http://schemas.microsoft.com/office/drawing/2014/main" id="{56ED5E72-7D87-4279-8D3F-6FBC3FE5A3A9}"/>
              </a:ext>
            </a:extLst>
          </p:cNvPr>
          <p:cNvPicPr>
            <a:picLocks noGrp="1" noChangeAspect="1"/>
          </p:cNvPicPr>
          <p:nvPr>
            <p:ph idx="1"/>
          </p:nvPr>
        </p:nvPicPr>
        <p:blipFill>
          <a:blip r:embed="rId2"/>
          <a:stretch>
            <a:fillRect/>
          </a:stretch>
        </p:blipFill>
        <p:spPr>
          <a:xfrm>
            <a:off x="154989" y="672075"/>
            <a:ext cx="11544300" cy="2756925"/>
          </a:xfrm>
          <a:prstGeom prst="rect">
            <a:avLst/>
          </a:prstGeom>
        </p:spPr>
      </p:pic>
      <p:sp>
        <p:nvSpPr>
          <p:cNvPr id="3" name="TextBox 2">
            <a:extLst>
              <a:ext uri="{FF2B5EF4-FFF2-40B4-BE49-F238E27FC236}">
                <a16:creationId xmlns:a16="http://schemas.microsoft.com/office/drawing/2014/main" id="{8DBE25A8-1B09-4A99-B26F-63B7A0BCF03D}"/>
              </a:ext>
            </a:extLst>
          </p:cNvPr>
          <p:cNvSpPr txBox="1"/>
          <p:nvPr/>
        </p:nvSpPr>
        <p:spPr>
          <a:xfrm>
            <a:off x="9490937" y="3059668"/>
            <a:ext cx="3366053" cy="369332"/>
          </a:xfrm>
          <a:prstGeom prst="rect">
            <a:avLst/>
          </a:prstGeom>
          <a:noFill/>
        </p:spPr>
        <p:txBody>
          <a:bodyPr wrap="square" rtlCol="0">
            <a:spAutoFit/>
          </a:bodyPr>
          <a:lstStyle/>
          <a:p>
            <a:r>
              <a:rPr lang="en-US" dirty="0">
                <a:solidFill>
                  <a:schemeClr val="bg1"/>
                </a:solidFill>
              </a:rPr>
              <a:t>Source Image: [1] </a:t>
            </a:r>
          </a:p>
        </p:txBody>
      </p:sp>
      <p:sp>
        <p:nvSpPr>
          <p:cNvPr id="6" name="TextBox 5">
            <a:extLst>
              <a:ext uri="{FF2B5EF4-FFF2-40B4-BE49-F238E27FC236}">
                <a16:creationId xmlns:a16="http://schemas.microsoft.com/office/drawing/2014/main" id="{20A14162-2FBA-46EA-B422-3E95A40D61AF}"/>
              </a:ext>
            </a:extLst>
          </p:cNvPr>
          <p:cNvSpPr txBox="1"/>
          <p:nvPr/>
        </p:nvSpPr>
        <p:spPr>
          <a:xfrm>
            <a:off x="154989" y="3429000"/>
            <a:ext cx="11544300" cy="3477875"/>
          </a:xfrm>
          <a:prstGeom prst="rect">
            <a:avLst/>
          </a:prstGeom>
          <a:noFill/>
        </p:spPr>
        <p:txBody>
          <a:bodyPr wrap="square" rtlCol="0">
            <a:spAutoFit/>
          </a:bodyPr>
          <a:lstStyle/>
          <a:p>
            <a:pPr marL="285750" indent="-285750">
              <a:buFont typeface="Arial" panose="020B0604020202020204" pitchFamily="34" charset="0"/>
              <a:buChar char="•"/>
            </a:pPr>
            <a:r>
              <a:rPr lang="en-US" sz="2000" dirty="0">
                <a:solidFill>
                  <a:schemeClr val="bg1"/>
                </a:solidFill>
              </a:rPr>
              <a:t>A subcategory of microplastics is microfibers, which constitute 35% of all microplastic pollution. [2] </a:t>
            </a:r>
          </a:p>
          <a:p>
            <a:pPr marL="285750" indent="-285750">
              <a:buFont typeface="Arial" panose="020B0604020202020204" pitchFamily="34" charset="0"/>
              <a:buChar char="•"/>
            </a:pPr>
            <a:r>
              <a:rPr lang="en-US" sz="2000" dirty="0">
                <a:solidFill>
                  <a:schemeClr val="bg1"/>
                </a:solidFill>
              </a:rPr>
              <a:t>These microfibers are mostly coming from our clothes. Of all the world's fiber production, 60% of it is synthetic, meaning made from a plastic material. Every time you wash your clothes or sheets, the fabrics release microfibers. [2]</a:t>
            </a:r>
          </a:p>
          <a:p>
            <a:pPr marL="285750" indent="-285750">
              <a:buFont typeface="Arial" panose="020B0604020202020204" pitchFamily="34" charset="0"/>
              <a:buChar char="•"/>
            </a:pPr>
            <a:r>
              <a:rPr lang="en-US" sz="2000" dirty="0">
                <a:solidFill>
                  <a:schemeClr val="bg1"/>
                </a:solidFill>
              </a:rPr>
              <a:t>These microfibers travel from the washing machine drains to headwater streams, rivers, lakes,  and ocean water. </a:t>
            </a:r>
          </a:p>
          <a:p>
            <a:pPr marL="285750" indent="-285750">
              <a:buFont typeface="Arial" panose="020B0604020202020204" pitchFamily="34" charset="0"/>
              <a:buChar char="•"/>
            </a:pPr>
            <a:r>
              <a:rPr lang="en-US" sz="2000" dirty="0">
                <a:solidFill>
                  <a:schemeClr val="bg1"/>
                </a:solidFill>
              </a:rPr>
              <a:t>A study finds more than 100 microfibers in an individual fish. Widespread exposure raises concerns about the effects on wildlife and human health. [3]</a:t>
            </a:r>
          </a:p>
          <a:p>
            <a:pPr marL="285750" indent="-285750">
              <a:buFont typeface="Arial" panose="020B0604020202020204" pitchFamily="34" charset="0"/>
              <a:buChar char="•"/>
            </a:pPr>
            <a:r>
              <a:rPr lang="en-US" sz="2000" dirty="0">
                <a:solidFill>
                  <a:schemeClr val="bg1"/>
                </a:solidFill>
              </a:rPr>
              <a:t>Microplastics have long been known to damage lung tissue, leading to cancer, asthma attacks, and other health problems. [4]</a:t>
            </a:r>
          </a:p>
        </p:txBody>
      </p:sp>
    </p:spTree>
    <p:extLst>
      <p:ext uri="{BB962C8B-B14F-4D97-AF65-F5344CB8AC3E}">
        <p14:creationId xmlns:p14="http://schemas.microsoft.com/office/powerpoint/2010/main" val="38523580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close up of a document&#10;&#10;Description automatically generated">
            <a:extLst>
              <a:ext uri="{FF2B5EF4-FFF2-40B4-BE49-F238E27FC236}">
                <a16:creationId xmlns:a16="http://schemas.microsoft.com/office/drawing/2014/main" id="{DFE586E1-5ECB-49A8-AEAE-1A64F77202B5}"/>
              </a:ext>
            </a:extLst>
          </p:cNvPr>
          <p:cNvPicPr>
            <a:picLocks noChangeAspect="1"/>
          </p:cNvPicPr>
          <p:nvPr/>
        </p:nvPicPr>
        <p:blipFill>
          <a:blip r:embed="rId2"/>
          <a:stretch>
            <a:fillRect/>
          </a:stretch>
        </p:blipFill>
        <p:spPr>
          <a:xfrm>
            <a:off x="5753685" y="0"/>
            <a:ext cx="6272855" cy="6858000"/>
          </a:xfrm>
          <a:prstGeom prst="rect">
            <a:avLst/>
          </a:prstGeom>
        </p:spPr>
      </p:pic>
      <p:pic>
        <p:nvPicPr>
          <p:cNvPr id="9" name="Picture 8" descr="A close up of text on a black background&#10;&#10;Description automatically generated">
            <a:extLst>
              <a:ext uri="{FF2B5EF4-FFF2-40B4-BE49-F238E27FC236}">
                <a16:creationId xmlns:a16="http://schemas.microsoft.com/office/drawing/2014/main" id="{85EFBBE3-7FA4-4B0F-AB3E-3D333EDA45AE}"/>
              </a:ext>
            </a:extLst>
          </p:cNvPr>
          <p:cNvPicPr>
            <a:picLocks noChangeAspect="1"/>
          </p:cNvPicPr>
          <p:nvPr/>
        </p:nvPicPr>
        <p:blipFill>
          <a:blip r:embed="rId3"/>
          <a:stretch>
            <a:fillRect/>
          </a:stretch>
        </p:blipFill>
        <p:spPr>
          <a:xfrm>
            <a:off x="165460" y="0"/>
            <a:ext cx="5475684" cy="6858000"/>
          </a:xfrm>
          <a:prstGeom prst="rect">
            <a:avLst/>
          </a:prstGeom>
        </p:spPr>
      </p:pic>
    </p:spTree>
    <p:extLst>
      <p:ext uri="{BB962C8B-B14F-4D97-AF65-F5344CB8AC3E}">
        <p14:creationId xmlns:p14="http://schemas.microsoft.com/office/powerpoint/2010/main" val="23289444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lose up of text on a white background&#10;&#10;Description automatically generated">
            <a:extLst>
              <a:ext uri="{FF2B5EF4-FFF2-40B4-BE49-F238E27FC236}">
                <a16:creationId xmlns:a16="http://schemas.microsoft.com/office/drawing/2014/main" id="{CC5FFBC0-5CED-412F-B8D7-1F5C92EFFC2C}"/>
              </a:ext>
            </a:extLst>
          </p:cNvPr>
          <p:cNvPicPr>
            <a:picLocks noChangeAspect="1"/>
          </p:cNvPicPr>
          <p:nvPr/>
        </p:nvPicPr>
        <p:blipFill>
          <a:blip r:embed="rId2"/>
          <a:stretch>
            <a:fillRect/>
          </a:stretch>
        </p:blipFill>
        <p:spPr>
          <a:xfrm>
            <a:off x="6592381" y="0"/>
            <a:ext cx="5422106" cy="6858000"/>
          </a:xfrm>
          <a:prstGeom prst="rect">
            <a:avLst/>
          </a:prstGeom>
        </p:spPr>
      </p:pic>
      <p:pic>
        <p:nvPicPr>
          <p:cNvPr id="7" name="Picture 6" descr="A screenshot of a cell phone&#10;&#10;Description automatically generated">
            <a:extLst>
              <a:ext uri="{FF2B5EF4-FFF2-40B4-BE49-F238E27FC236}">
                <a16:creationId xmlns:a16="http://schemas.microsoft.com/office/drawing/2014/main" id="{4FD81EFE-6CF7-43D4-9986-57A540A211DF}"/>
              </a:ext>
            </a:extLst>
          </p:cNvPr>
          <p:cNvPicPr>
            <a:picLocks noChangeAspect="1"/>
          </p:cNvPicPr>
          <p:nvPr/>
        </p:nvPicPr>
        <p:blipFill>
          <a:blip r:embed="rId3"/>
          <a:stretch>
            <a:fillRect/>
          </a:stretch>
        </p:blipFill>
        <p:spPr>
          <a:xfrm>
            <a:off x="856059" y="0"/>
            <a:ext cx="5239941" cy="6858000"/>
          </a:xfrm>
          <a:prstGeom prst="rect">
            <a:avLst/>
          </a:prstGeom>
        </p:spPr>
      </p:pic>
    </p:spTree>
    <p:extLst>
      <p:ext uri="{BB962C8B-B14F-4D97-AF65-F5344CB8AC3E}">
        <p14:creationId xmlns:p14="http://schemas.microsoft.com/office/powerpoint/2010/main" val="239659574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B52E812-35C3-4C7F-8F52-5E876F78638B}"/>
              </a:ext>
            </a:extLst>
          </p:cNvPr>
          <p:cNvPicPr>
            <a:picLocks noChangeAspect="1"/>
          </p:cNvPicPr>
          <p:nvPr/>
        </p:nvPicPr>
        <p:blipFill>
          <a:blip r:embed="rId2"/>
          <a:stretch>
            <a:fillRect/>
          </a:stretch>
        </p:blipFill>
        <p:spPr>
          <a:xfrm>
            <a:off x="179805" y="112542"/>
            <a:ext cx="6417944" cy="6569612"/>
          </a:xfrm>
          <a:prstGeom prst="rect">
            <a:avLst/>
          </a:prstGeom>
        </p:spPr>
      </p:pic>
      <p:pic>
        <p:nvPicPr>
          <p:cNvPr id="5" name="Picture 4">
            <a:extLst>
              <a:ext uri="{FF2B5EF4-FFF2-40B4-BE49-F238E27FC236}">
                <a16:creationId xmlns:a16="http://schemas.microsoft.com/office/drawing/2014/main" id="{D8CA2D5B-2027-442B-9E38-E9331E34C281}"/>
              </a:ext>
            </a:extLst>
          </p:cNvPr>
          <p:cNvPicPr>
            <a:picLocks noChangeAspect="1"/>
          </p:cNvPicPr>
          <p:nvPr/>
        </p:nvPicPr>
        <p:blipFill>
          <a:blip r:embed="rId3"/>
          <a:stretch>
            <a:fillRect/>
          </a:stretch>
        </p:blipFill>
        <p:spPr>
          <a:xfrm>
            <a:off x="6643026" y="112542"/>
            <a:ext cx="5369169" cy="6569612"/>
          </a:xfrm>
          <a:prstGeom prst="rect">
            <a:avLst/>
          </a:prstGeom>
        </p:spPr>
      </p:pic>
    </p:spTree>
    <p:extLst>
      <p:ext uri="{BB962C8B-B14F-4D97-AF65-F5344CB8AC3E}">
        <p14:creationId xmlns:p14="http://schemas.microsoft.com/office/powerpoint/2010/main" val="57982634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67D750C-CF1A-4AE0-AAC0-C1ACA3724B32}"/>
              </a:ext>
            </a:extLst>
          </p:cNvPr>
          <p:cNvPicPr>
            <a:picLocks noChangeAspect="1"/>
          </p:cNvPicPr>
          <p:nvPr/>
        </p:nvPicPr>
        <p:blipFill>
          <a:blip r:embed="rId2"/>
          <a:stretch>
            <a:fillRect/>
          </a:stretch>
        </p:blipFill>
        <p:spPr>
          <a:xfrm>
            <a:off x="152767" y="129320"/>
            <a:ext cx="6079222" cy="6623172"/>
          </a:xfrm>
          <a:prstGeom prst="rect">
            <a:avLst/>
          </a:prstGeom>
        </p:spPr>
      </p:pic>
      <p:pic>
        <p:nvPicPr>
          <p:cNvPr id="5" name="Picture 4">
            <a:extLst>
              <a:ext uri="{FF2B5EF4-FFF2-40B4-BE49-F238E27FC236}">
                <a16:creationId xmlns:a16="http://schemas.microsoft.com/office/drawing/2014/main" id="{9605BA83-0B1D-4F2E-A1AC-9312110A8C5F}"/>
              </a:ext>
            </a:extLst>
          </p:cNvPr>
          <p:cNvPicPr>
            <a:picLocks noChangeAspect="1"/>
          </p:cNvPicPr>
          <p:nvPr/>
        </p:nvPicPr>
        <p:blipFill>
          <a:blip r:embed="rId3"/>
          <a:stretch>
            <a:fillRect/>
          </a:stretch>
        </p:blipFill>
        <p:spPr>
          <a:xfrm>
            <a:off x="6405047" y="129320"/>
            <a:ext cx="5786953" cy="6623172"/>
          </a:xfrm>
          <a:prstGeom prst="rect">
            <a:avLst/>
          </a:prstGeom>
        </p:spPr>
      </p:pic>
    </p:spTree>
    <p:extLst>
      <p:ext uri="{BB962C8B-B14F-4D97-AF65-F5344CB8AC3E}">
        <p14:creationId xmlns:p14="http://schemas.microsoft.com/office/powerpoint/2010/main" val="389592122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00968C-994B-4DBB-98D2-1B2386A1003D}"/>
              </a:ext>
            </a:extLst>
          </p:cNvPr>
          <p:cNvSpPr>
            <a:spLocks noGrp="1"/>
          </p:cNvSpPr>
          <p:nvPr>
            <p:ph type="title"/>
          </p:nvPr>
        </p:nvSpPr>
        <p:spPr>
          <a:xfrm>
            <a:off x="1828800" y="1444"/>
            <a:ext cx="8534400" cy="689102"/>
          </a:xfrm>
        </p:spPr>
        <p:txBody>
          <a:bodyPr>
            <a:normAutofit/>
          </a:bodyPr>
          <a:lstStyle/>
          <a:p>
            <a:pPr algn="ctr"/>
            <a:r>
              <a:rPr lang="en-US" sz="3200" dirty="0">
                <a:latin typeface="Times New Roman" panose="02020603050405020304" pitchFamily="18" charset="0"/>
                <a:cs typeface="Times New Roman" panose="02020603050405020304" pitchFamily="18" charset="0"/>
              </a:rPr>
              <a:t>References</a:t>
            </a:r>
          </a:p>
        </p:txBody>
      </p:sp>
      <p:sp>
        <p:nvSpPr>
          <p:cNvPr id="3" name="Content Placeholder 2">
            <a:extLst>
              <a:ext uri="{FF2B5EF4-FFF2-40B4-BE49-F238E27FC236}">
                <a16:creationId xmlns:a16="http://schemas.microsoft.com/office/drawing/2014/main" id="{4EE9751F-32A3-4088-A040-3F102C85D664}"/>
              </a:ext>
            </a:extLst>
          </p:cNvPr>
          <p:cNvSpPr>
            <a:spLocks noGrp="1"/>
          </p:cNvSpPr>
          <p:nvPr>
            <p:ph idx="1"/>
          </p:nvPr>
        </p:nvSpPr>
        <p:spPr>
          <a:xfrm>
            <a:off x="172277" y="530087"/>
            <a:ext cx="11754679" cy="6149009"/>
          </a:xfrm>
        </p:spPr>
        <p:txBody>
          <a:bodyPr>
            <a:normAutofit/>
          </a:bodyPr>
          <a:lstStyle/>
          <a:p>
            <a:r>
              <a:rPr lang="en-US" dirty="0">
                <a:solidFill>
                  <a:schemeClr val="bg1"/>
                </a:solidFill>
              </a:rPr>
              <a:t>1. “New Home.” </a:t>
            </a:r>
            <a:r>
              <a:rPr lang="en-US" i="1" dirty="0">
                <a:solidFill>
                  <a:schemeClr val="bg1"/>
                </a:solidFill>
              </a:rPr>
              <a:t>The </a:t>
            </a:r>
            <a:r>
              <a:rPr lang="en-US" i="1" dirty="0" err="1">
                <a:solidFill>
                  <a:schemeClr val="bg1"/>
                </a:solidFill>
              </a:rPr>
              <a:t>Filtrol</a:t>
            </a:r>
            <a:r>
              <a:rPr lang="en-US" i="1" dirty="0">
                <a:solidFill>
                  <a:schemeClr val="bg1"/>
                </a:solidFill>
              </a:rPr>
              <a:t> | Washing Machine Microfiber and Lint Filter | Stop Plastic Microfiber Pollution</a:t>
            </a:r>
            <a:r>
              <a:rPr lang="en-US" dirty="0">
                <a:solidFill>
                  <a:schemeClr val="bg1"/>
                </a:solidFill>
              </a:rPr>
              <a:t>, filtrol.net/. </a:t>
            </a:r>
          </a:p>
          <a:p>
            <a:r>
              <a:rPr lang="en-US" dirty="0">
                <a:solidFill>
                  <a:schemeClr val="bg1"/>
                </a:solidFill>
              </a:rPr>
              <a:t>2. Andrea d. Steffen. “This Is The First Ever Microplastics Filter For Washing Machines!” </a:t>
            </a:r>
            <a:r>
              <a:rPr lang="en-US" i="1" dirty="0">
                <a:solidFill>
                  <a:schemeClr val="bg1"/>
                </a:solidFill>
              </a:rPr>
              <a:t>Intelligent Living</a:t>
            </a:r>
            <a:r>
              <a:rPr lang="en-US" dirty="0">
                <a:solidFill>
                  <a:schemeClr val="bg1"/>
                </a:solidFill>
              </a:rPr>
              <a:t>, NPR, 12 Sept. 2019, www.intelligentliving.co/microplastics-filter-washing-machines/. </a:t>
            </a:r>
          </a:p>
          <a:p>
            <a:r>
              <a:rPr lang="en-US" dirty="0">
                <a:solidFill>
                  <a:schemeClr val="bg1"/>
                </a:solidFill>
              </a:rPr>
              <a:t>3. Kart, J. (2020). </a:t>
            </a:r>
            <a:r>
              <a:rPr lang="en-US" i="1" dirty="0">
                <a:solidFill>
                  <a:schemeClr val="bg1"/>
                </a:solidFill>
              </a:rPr>
              <a:t>Science Says Laundry Balls And Filters Are Effective In Keeping Microfibers Out Of Waterways</a:t>
            </a:r>
            <a:r>
              <a:rPr lang="en-US" dirty="0">
                <a:solidFill>
                  <a:schemeClr val="bg1"/>
                </a:solidFill>
              </a:rPr>
              <a:t>. [online] Forbes.com. Available at: https://www.forbes.com/sites/jeffkart/2019/02/01/science-says-laundry-balls-and-filters-are-effective-in-removing-microfibers/#5b17b9bce07a [Accessed 2 Feb. 2020].</a:t>
            </a:r>
          </a:p>
          <a:p>
            <a:r>
              <a:rPr lang="en-US" dirty="0">
                <a:solidFill>
                  <a:schemeClr val="bg1"/>
                </a:solidFill>
              </a:rPr>
              <a:t>4. “What Is Microfibers Pollution and Why Is It Bad?” </a:t>
            </a:r>
            <a:r>
              <a:rPr lang="en-US" i="1" dirty="0">
                <a:solidFill>
                  <a:schemeClr val="bg1"/>
                </a:solidFill>
              </a:rPr>
              <a:t>Ocean Clean Wash</a:t>
            </a:r>
            <a:r>
              <a:rPr lang="en-US" dirty="0">
                <a:solidFill>
                  <a:schemeClr val="bg1"/>
                </a:solidFill>
              </a:rPr>
              <a:t>, www.oceancleanwash.org/the-issue/. </a:t>
            </a:r>
          </a:p>
          <a:p>
            <a:r>
              <a:rPr lang="en-US" dirty="0">
                <a:solidFill>
                  <a:schemeClr val="bg1"/>
                </a:solidFill>
              </a:rPr>
              <a:t>5.</a:t>
            </a:r>
            <a:r>
              <a:rPr lang="en-US" i="1" dirty="0">
                <a:solidFill>
                  <a:schemeClr val="bg1"/>
                </a:solidFill>
              </a:rPr>
              <a:t> Why These Plankton Are Eating Plastic</a:t>
            </a:r>
            <a:r>
              <a:rPr lang="en-US" dirty="0">
                <a:solidFill>
                  <a:schemeClr val="bg1"/>
                </a:solidFill>
              </a:rPr>
              <a:t>, Vox, 25 Feb. 2019, www.youtube.com/watch?v=beUhzQAkanM.</a:t>
            </a:r>
          </a:p>
          <a:p>
            <a:r>
              <a:rPr lang="en-US" dirty="0">
                <a:solidFill>
                  <a:schemeClr val="bg1"/>
                </a:solidFill>
              </a:rPr>
              <a:t>6. Survey: https://www.surveymonkey.com/r/JRPWRKF</a:t>
            </a:r>
          </a:p>
          <a:p>
            <a:r>
              <a:rPr lang="en-US" dirty="0">
                <a:solidFill>
                  <a:schemeClr val="bg1"/>
                </a:solidFill>
              </a:rPr>
              <a:t>7. “Bills and Best Practices for Microfiber Pollution Solutions.” Surfrider Foundation, www.surfrider.org/coastal-blog/entry/bills-and-best-practices-for-microfiber-pollution-solutions. </a:t>
            </a:r>
          </a:p>
        </p:txBody>
      </p:sp>
    </p:spTree>
    <p:extLst>
      <p:ext uri="{BB962C8B-B14F-4D97-AF65-F5344CB8AC3E}">
        <p14:creationId xmlns:p14="http://schemas.microsoft.com/office/powerpoint/2010/main" val="23949951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D6E1F5-0375-42E4-8682-D3F839DCA0F8}"/>
              </a:ext>
            </a:extLst>
          </p:cNvPr>
          <p:cNvSpPr>
            <a:spLocks noGrp="1"/>
          </p:cNvSpPr>
          <p:nvPr>
            <p:ph type="title"/>
          </p:nvPr>
        </p:nvSpPr>
        <p:spPr>
          <a:xfrm>
            <a:off x="1714500" y="385233"/>
            <a:ext cx="8534400" cy="630767"/>
          </a:xfrm>
        </p:spPr>
        <p:txBody>
          <a:bodyPr>
            <a:normAutofit/>
          </a:bodyPr>
          <a:lstStyle/>
          <a:p>
            <a:pPr algn="ctr"/>
            <a:r>
              <a:rPr lang="en-US" sz="3200" dirty="0"/>
              <a:t>Unmet Need</a:t>
            </a:r>
          </a:p>
        </p:txBody>
      </p:sp>
      <p:sp>
        <p:nvSpPr>
          <p:cNvPr id="3" name="Content Placeholder 2">
            <a:extLst>
              <a:ext uri="{FF2B5EF4-FFF2-40B4-BE49-F238E27FC236}">
                <a16:creationId xmlns:a16="http://schemas.microsoft.com/office/drawing/2014/main" id="{31E4CE6B-150D-4CB8-8F4C-244BD2A5F28A}"/>
              </a:ext>
            </a:extLst>
          </p:cNvPr>
          <p:cNvSpPr>
            <a:spLocks noGrp="1"/>
          </p:cNvSpPr>
          <p:nvPr>
            <p:ph idx="1"/>
          </p:nvPr>
        </p:nvSpPr>
        <p:spPr>
          <a:xfrm>
            <a:off x="190500" y="1016000"/>
            <a:ext cx="12001500" cy="5511800"/>
          </a:xfrm>
        </p:spPr>
        <p:txBody>
          <a:bodyPr>
            <a:normAutofit/>
          </a:bodyPr>
          <a:lstStyle/>
          <a:p>
            <a:r>
              <a:rPr lang="en-US" sz="4000" dirty="0">
                <a:solidFill>
                  <a:schemeClr val="bg1"/>
                </a:solidFill>
              </a:rPr>
              <a:t>A way to prevent plastic microfibers, washed off from synthetic clothes and textiles, from being released to the ocean.</a:t>
            </a:r>
          </a:p>
        </p:txBody>
      </p:sp>
    </p:spTree>
    <p:extLst>
      <p:ext uri="{BB962C8B-B14F-4D97-AF65-F5344CB8AC3E}">
        <p14:creationId xmlns:p14="http://schemas.microsoft.com/office/powerpoint/2010/main" val="22755557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753F19-3B7A-400C-B2E6-BB74B06A493D}"/>
              </a:ext>
            </a:extLst>
          </p:cNvPr>
          <p:cNvSpPr>
            <a:spLocks noGrp="1"/>
          </p:cNvSpPr>
          <p:nvPr>
            <p:ph type="title"/>
          </p:nvPr>
        </p:nvSpPr>
        <p:spPr>
          <a:xfrm>
            <a:off x="1828800" y="127001"/>
            <a:ext cx="8534400" cy="520699"/>
          </a:xfrm>
        </p:spPr>
        <p:txBody>
          <a:bodyPr>
            <a:noAutofit/>
          </a:bodyPr>
          <a:lstStyle/>
          <a:p>
            <a:pPr algn="ctr"/>
            <a:r>
              <a:rPr lang="en-US" sz="3200" dirty="0"/>
              <a:t>Discovery Process</a:t>
            </a:r>
          </a:p>
        </p:txBody>
      </p:sp>
      <p:sp>
        <p:nvSpPr>
          <p:cNvPr id="3" name="Content Placeholder 2">
            <a:extLst>
              <a:ext uri="{FF2B5EF4-FFF2-40B4-BE49-F238E27FC236}">
                <a16:creationId xmlns:a16="http://schemas.microsoft.com/office/drawing/2014/main" id="{EE937120-7D28-4666-92D7-06D8BEC2D6C6}"/>
              </a:ext>
            </a:extLst>
          </p:cNvPr>
          <p:cNvSpPr>
            <a:spLocks noGrp="1"/>
          </p:cNvSpPr>
          <p:nvPr>
            <p:ph idx="1"/>
          </p:nvPr>
        </p:nvSpPr>
        <p:spPr>
          <a:xfrm>
            <a:off x="190500" y="787400"/>
            <a:ext cx="11150600" cy="5626100"/>
          </a:xfrm>
        </p:spPr>
        <p:txBody>
          <a:bodyPr>
            <a:normAutofit/>
          </a:bodyPr>
          <a:lstStyle/>
          <a:p>
            <a:r>
              <a:rPr lang="en-US" dirty="0">
                <a:solidFill>
                  <a:schemeClr val="bg1"/>
                </a:solidFill>
              </a:rPr>
              <a:t>Networking - This topic was initially introduced through a guest lecture in an environmental science course at UF. The guest lecture was an expert in the field of oceanic pollution and discussed the negative impacts of plastic getting into the ocean.</a:t>
            </a:r>
          </a:p>
          <a:p>
            <a:pPr lvl="1"/>
            <a:r>
              <a:rPr lang="en-US" dirty="0">
                <a:solidFill>
                  <a:schemeClr val="bg1"/>
                </a:solidFill>
              </a:rPr>
              <a:t>Afterward, I started to research the origin of the problem and its effects on human health as a write-up assignment for the course.</a:t>
            </a:r>
          </a:p>
          <a:p>
            <a:r>
              <a:rPr lang="en-US" dirty="0">
                <a:solidFill>
                  <a:schemeClr val="bg1"/>
                </a:solidFill>
              </a:rPr>
              <a:t>Observing – The topic was narrowed to microplastics through listening to a news podcast on its impact on planktons in the ocean. [5]</a:t>
            </a:r>
          </a:p>
          <a:p>
            <a:r>
              <a:rPr lang="en-US" dirty="0">
                <a:solidFill>
                  <a:schemeClr val="bg1"/>
                </a:solidFill>
              </a:rPr>
              <a:t>Association – During my time shopping after the introduction of this problem, I was questioning how a polyester shirt in the store contributed to the oceanic pollution. When thinking about the product lifecycle of the shirt, I realize that the shirt will likely end up in a landfill but the continuous washing of it would be a factor of the pollution.</a:t>
            </a:r>
          </a:p>
          <a:p>
            <a:endParaRPr lang="en-US" dirty="0">
              <a:solidFill>
                <a:schemeClr val="bg1"/>
              </a:solidFill>
            </a:endParaRPr>
          </a:p>
          <a:p>
            <a:r>
              <a:rPr lang="en-US" dirty="0">
                <a:solidFill>
                  <a:schemeClr val="bg1"/>
                </a:solidFill>
              </a:rPr>
              <a:t>I found that microfibers are a critical problem for the oceanic environment that originates from the use of washing machines.</a:t>
            </a:r>
          </a:p>
        </p:txBody>
      </p:sp>
    </p:spTree>
    <p:extLst>
      <p:ext uri="{BB962C8B-B14F-4D97-AF65-F5344CB8AC3E}">
        <p14:creationId xmlns:p14="http://schemas.microsoft.com/office/powerpoint/2010/main" val="5401787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D948E4-EFEA-4197-9398-0FCF387BDE81}"/>
              </a:ext>
            </a:extLst>
          </p:cNvPr>
          <p:cNvSpPr>
            <a:spLocks noGrp="1"/>
          </p:cNvSpPr>
          <p:nvPr>
            <p:ph type="title"/>
          </p:nvPr>
        </p:nvSpPr>
        <p:spPr>
          <a:xfrm>
            <a:off x="1727200" y="0"/>
            <a:ext cx="8534400" cy="622300"/>
          </a:xfrm>
        </p:spPr>
        <p:txBody>
          <a:bodyPr>
            <a:normAutofit/>
          </a:bodyPr>
          <a:lstStyle/>
          <a:p>
            <a:pPr algn="ctr"/>
            <a:r>
              <a:rPr lang="en-US" sz="3200" dirty="0"/>
              <a:t>Stakeholder Analysis</a:t>
            </a:r>
          </a:p>
        </p:txBody>
      </p:sp>
      <p:sp>
        <p:nvSpPr>
          <p:cNvPr id="3" name="Content Placeholder 2">
            <a:extLst>
              <a:ext uri="{FF2B5EF4-FFF2-40B4-BE49-F238E27FC236}">
                <a16:creationId xmlns:a16="http://schemas.microsoft.com/office/drawing/2014/main" id="{47ACD14B-934C-48FE-BEED-B253C90CC1F0}"/>
              </a:ext>
            </a:extLst>
          </p:cNvPr>
          <p:cNvSpPr>
            <a:spLocks noGrp="1"/>
          </p:cNvSpPr>
          <p:nvPr>
            <p:ph idx="1"/>
          </p:nvPr>
        </p:nvSpPr>
        <p:spPr>
          <a:xfrm>
            <a:off x="152400" y="622300"/>
            <a:ext cx="11899900" cy="6096000"/>
          </a:xfrm>
        </p:spPr>
        <p:txBody>
          <a:bodyPr>
            <a:normAutofit fontScale="92500" lnSpcReduction="20000"/>
          </a:bodyPr>
          <a:lstStyle/>
          <a:p>
            <a:r>
              <a:rPr lang="en-US" sz="2800" dirty="0">
                <a:solidFill>
                  <a:schemeClr val="bg1"/>
                </a:solidFill>
              </a:rPr>
              <a:t>List of stakeholders</a:t>
            </a:r>
          </a:p>
          <a:p>
            <a:pPr lvl="1"/>
            <a:r>
              <a:rPr lang="en-US" sz="2200" dirty="0">
                <a:solidFill>
                  <a:schemeClr val="bg1"/>
                </a:solidFill>
              </a:rPr>
              <a:t>Oceanic Industries: Mariners, fishermen, seafood suppliers, and subsistence users who make their livelihood on fishing.</a:t>
            </a:r>
          </a:p>
          <a:p>
            <a:pPr lvl="1"/>
            <a:r>
              <a:rPr lang="en-US" sz="2200" dirty="0">
                <a:solidFill>
                  <a:schemeClr val="bg1"/>
                </a:solidFill>
              </a:rPr>
              <a:t>Oceanic scientists and researchers.</a:t>
            </a:r>
          </a:p>
          <a:p>
            <a:pPr lvl="1"/>
            <a:r>
              <a:rPr lang="en-US" sz="2200" dirty="0">
                <a:solidFill>
                  <a:schemeClr val="bg1"/>
                </a:solidFill>
              </a:rPr>
              <a:t>Landowners: the land the people own has access to the ocean.</a:t>
            </a:r>
          </a:p>
          <a:p>
            <a:pPr lvl="1"/>
            <a:r>
              <a:rPr lang="en-US" sz="2200" dirty="0">
                <a:solidFill>
                  <a:schemeClr val="bg1"/>
                </a:solidFill>
              </a:rPr>
              <a:t>Government/Resource managers/Policymakers seeking ways to use and sustain resources for the future.</a:t>
            </a:r>
          </a:p>
          <a:p>
            <a:pPr lvl="1"/>
            <a:r>
              <a:rPr lang="en-US" sz="2200" dirty="0">
                <a:solidFill>
                  <a:schemeClr val="bg1"/>
                </a:solidFill>
              </a:rPr>
              <a:t>Citizens: Public consumers of seafood or users of synthetic clothing.</a:t>
            </a:r>
          </a:p>
          <a:p>
            <a:pPr lvl="1"/>
            <a:r>
              <a:rPr lang="en-US" sz="2200" dirty="0">
                <a:solidFill>
                  <a:schemeClr val="bg1"/>
                </a:solidFill>
              </a:rPr>
              <a:t>Doctors and health officials.</a:t>
            </a:r>
          </a:p>
          <a:p>
            <a:pPr lvl="1"/>
            <a:r>
              <a:rPr lang="en-US" sz="2200" dirty="0">
                <a:solidFill>
                  <a:schemeClr val="bg1"/>
                </a:solidFill>
              </a:rPr>
              <a:t>Conservationist/Environmental activist groups.</a:t>
            </a:r>
          </a:p>
          <a:p>
            <a:pPr lvl="1"/>
            <a:r>
              <a:rPr lang="en-US" sz="2200" dirty="0">
                <a:solidFill>
                  <a:schemeClr val="bg1"/>
                </a:solidFill>
              </a:rPr>
              <a:t>Clothing manufacturers.</a:t>
            </a:r>
          </a:p>
          <a:p>
            <a:pPr lvl="1"/>
            <a:r>
              <a:rPr lang="en-US" sz="2200" dirty="0">
                <a:solidFill>
                  <a:schemeClr val="bg1"/>
                </a:solidFill>
              </a:rPr>
              <a:t>Clothing sellers.</a:t>
            </a:r>
          </a:p>
          <a:p>
            <a:pPr lvl="1"/>
            <a:r>
              <a:rPr lang="en-US" sz="2200" dirty="0">
                <a:solidFill>
                  <a:schemeClr val="bg1"/>
                </a:solidFill>
              </a:rPr>
              <a:t>Washing machine manufacturers.</a:t>
            </a:r>
          </a:p>
          <a:p>
            <a:pPr lvl="1"/>
            <a:r>
              <a:rPr lang="en-US" sz="2200" dirty="0">
                <a:solidFill>
                  <a:schemeClr val="bg1"/>
                </a:solidFill>
              </a:rPr>
              <a:t>Washing machine sellers.</a:t>
            </a:r>
          </a:p>
          <a:p>
            <a:pPr lvl="1"/>
            <a:r>
              <a:rPr lang="en-US" sz="2200" dirty="0">
                <a:solidFill>
                  <a:schemeClr val="bg1"/>
                </a:solidFill>
              </a:rPr>
              <a:t>Economist.</a:t>
            </a:r>
          </a:p>
          <a:p>
            <a:pPr lvl="1"/>
            <a:r>
              <a:rPr lang="en-US" sz="2200" dirty="0">
                <a:solidFill>
                  <a:schemeClr val="bg1"/>
                </a:solidFill>
              </a:rPr>
              <a:t>Journalist.</a:t>
            </a:r>
          </a:p>
          <a:p>
            <a:pPr lvl="1"/>
            <a:endParaRPr lang="en-US" dirty="0">
              <a:solidFill>
                <a:schemeClr val="bg1"/>
              </a:solidFill>
            </a:endParaRPr>
          </a:p>
        </p:txBody>
      </p:sp>
    </p:spTree>
    <p:extLst>
      <p:ext uri="{BB962C8B-B14F-4D97-AF65-F5344CB8AC3E}">
        <p14:creationId xmlns:p14="http://schemas.microsoft.com/office/powerpoint/2010/main" val="26995727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B22FB1B-D2E0-4C51-A402-0AB731D7D65D}"/>
              </a:ext>
            </a:extLst>
          </p:cNvPr>
          <p:cNvSpPr>
            <a:spLocks noGrp="1"/>
          </p:cNvSpPr>
          <p:nvPr>
            <p:ph idx="1"/>
          </p:nvPr>
        </p:nvSpPr>
        <p:spPr>
          <a:xfrm>
            <a:off x="196850" y="266700"/>
            <a:ext cx="11798300" cy="533400"/>
          </a:xfrm>
        </p:spPr>
        <p:txBody>
          <a:bodyPr>
            <a:normAutofit fontScale="92500" lnSpcReduction="10000"/>
          </a:bodyPr>
          <a:lstStyle/>
          <a:p>
            <a:r>
              <a:rPr lang="en-US" sz="2800" dirty="0">
                <a:solidFill>
                  <a:schemeClr val="bg1"/>
                </a:solidFill>
              </a:rPr>
              <a:t>Stakeholder Mapping</a:t>
            </a:r>
          </a:p>
          <a:p>
            <a:pPr marL="0" indent="0">
              <a:buNone/>
            </a:pPr>
            <a:endParaRPr lang="en-US" sz="2800" dirty="0">
              <a:solidFill>
                <a:schemeClr val="bg1"/>
              </a:solidFill>
            </a:endParaRPr>
          </a:p>
        </p:txBody>
      </p:sp>
      <p:pic>
        <p:nvPicPr>
          <p:cNvPr id="6" name="Picture 5">
            <a:extLst>
              <a:ext uri="{FF2B5EF4-FFF2-40B4-BE49-F238E27FC236}">
                <a16:creationId xmlns:a16="http://schemas.microsoft.com/office/drawing/2014/main" id="{967F4592-7C77-4D53-89C3-86C16C6104AE}"/>
              </a:ext>
            </a:extLst>
          </p:cNvPr>
          <p:cNvPicPr>
            <a:picLocks noChangeAspect="1"/>
          </p:cNvPicPr>
          <p:nvPr/>
        </p:nvPicPr>
        <p:blipFill>
          <a:blip r:embed="rId2"/>
          <a:stretch>
            <a:fillRect/>
          </a:stretch>
        </p:blipFill>
        <p:spPr>
          <a:xfrm>
            <a:off x="1464341" y="533400"/>
            <a:ext cx="9263317" cy="6261100"/>
          </a:xfrm>
          <a:prstGeom prst="rect">
            <a:avLst/>
          </a:prstGeom>
        </p:spPr>
      </p:pic>
    </p:spTree>
    <p:extLst>
      <p:ext uri="{BB962C8B-B14F-4D97-AF65-F5344CB8AC3E}">
        <p14:creationId xmlns:p14="http://schemas.microsoft.com/office/powerpoint/2010/main" val="35823968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F75A319-024A-4E8C-A74F-21879F7B2599}"/>
              </a:ext>
            </a:extLst>
          </p:cNvPr>
          <p:cNvSpPr>
            <a:spLocks noGrp="1"/>
          </p:cNvSpPr>
          <p:nvPr>
            <p:ph idx="1"/>
          </p:nvPr>
        </p:nvSpPr>
        <p:spPr>
          <a:xfrm>
            <a:off x="201612" y="88901"/>
            <a:ext cx="8534400" cy="507999"/>
          </a:xfrm>
        </p:spPr>
        <p:txBody>
          <a:bodyPr>
            <a:normAutofit/>
          </a:bodyPr>
          <a:lstStyle/>
          <a:p>
            <a:r>
              <a:rPr lang="en-US" sz="2600">
                <a:solidFill>
                  <a:schemeClr val="bg1"/>
                </a:solidFill>
              </a:rPr>
              <a:t>Stakeholder Matrix</a:t>
            </a:r>
            <a:endParaRPr lang="en-US" sz="2600" dirty="0">
              <a:solidFill>
                <a:schemeClr val="bg1"/>
              </a:solidFill>
            </a:endParaRPr>
          </a:p>
        </p:txBody>
      </p:sp>
      <p:pic>
        <p:nvPicPr>
          <p:cNvPr id="2" name="Picture 1">
            <a:extLst>
              <a:ext uri="{FF2B5EF4-FFF2-40B4-BE49-F238E27FC236}">
                <a16:creationId xmlns:a16="http://schemas.microsoft.com/office/drawing/2014/main" id="{F961539D-847B-4E88-9CA2-F75BDA487C35}"/>
              </a:ext>
            </a:extLst>
          </p:cNvPr>
          <p:cNvPicPr>
            <a:picLocks noChangeAspect="1"/>
          </p:cNvPicPr>
          <p:nvPr/>
        </p:nvPicPr>
        <p:blipFill>
          <a:blip r:embed="rId2"/>
          <a:stretch>
            <a:fillRect/>
          </a:stretch>
        </p:blipFill>
        <p:spPr>
          <a:xfrm>
            <a:off x="201612" y="514350"/>
            <a:ext cx="11788776" cy="6160364"/>
          </a:xfrm>
          <a:prstGeom prst="rect">
            <a:avLst/>
          </a:prstGeom>
        </p:spPr>
      </p:pic>
    </p:spTree>
    <p:extLst>
      <p:ext uri="{BB962C8B-B14F-4D97-AF65-F5344CB8AC3E}">
        <p14:creationId xmlns:p14="http://schemas.microsoft.com/office/powerpoint/2010/main" val="10100742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5F9C3DD-1BFE-4AB8-A5FF-38F0B6303D48}"/>
              </a:ext>
            </a:extLst>
          </p:cNvPr>
          <p:cNvPicPr>
            <a:picLocks noChangeAspect="1"/>
          </p:cNvPicPr>
          <p:nvPr/>
        </p:nvPicPr>
        <p:blipFill>
          <a:blip r:embed="rId2"/>
          <a:stretch>
            <a:fillRect/>
          </a:stretch>
        </p:blipFill>
        <p:spPr>
          <a:xfrm>
            <a:off x="267286" y="140201"/>
            <a:ext cx="11732455" cy="6499749"/>
          </a:xfrm>
          <a:prstGeom prst="rect">
            <a:avLst/>
          </a:prstGeom>
        </p:spPr>
      </p:pic>
    </p:spTree>
    <p:extLst>
      <p:ext uri="{BB962C8B-B14F-4D97-AF65-F5344CB8AC3E}">
        <p14:creationId xmlns:p14="http://schemas.microsoft.com/office/powerpoint/2010/main" val="1104505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9C7283-98E1-4E33-95E1-37223A6AC9FC}"/>
              </a:ext>
            </a:extLst>
          </p:cNvPr>
          <p:cNvSpPr>
            <a:spLocks noGrp="1"/>
          </p:cNvSpPr>
          <p:nvPr>
            <p:ph type="title"/>
          </p:nvPr>
        </p:nvSpPr>
        <p:spPr>
          <a:xfrm>
            <a:off x="1828800" y="-482600"/>
            <a:ext cx="8534400" cy="1507067"/>
          </a:xfrm>
        </p:spPr>
        <p:txBody>
          <a:bodyPr>
            <a:normAutofit/>
          </a:bodyPr>
          <a:lstStyle/>
          <a:p>
            <a:pPr algn="ctr"/>
            <a:r>
              <a:rPr lang="en-US" sz="3200" dirty="0"/>
              <a:t>Stakeholder Interviews</a:t>
            </a:r>
          </a:p>
        </p:txBody>
      </p:sp>
      <p:sp>
        <p:nvSpPr>
          <p:cNvPr id="3" name="Content Placeholder 2">
            <a:extLst>
              <a:ext uri="{FF2B5EF4-FFF2-40B4-BE49-F238E27FC236}">
                <a16:creationId xmlns:a16="http://schemas.microsoft.com/office/drawing/2014/main" id="{25B1CF6F-571B-4DFB-9EFA-92D1BF09D7A8}"/>
              </a:ext>
            </a:extLst>
          </p:cNvPr>
          <p:cNvSpPr>
            <a:spLocks noGrp="1"/>
          </p:cNvSpPr>
          <p:nvPr>
            <p:ph idx="1"/>
          </p:nvPr>
        </p:nvSpPr>
        <p:spPr>
          <a:xfrm>
            <a:off x="277812" y="626533"/>
            <a:ext cx="11647488" cy="5913967"/>
          </a:xfrm>
        </p:spPr>
        <p:txBody>
          <a:bodyPr/>
          <a:lstStyle/>
          <a:p>
            <a:endParaRPr lang="en-US" dirty="0"/>
          </a:p>
          <a:p>
            <a:r>
              <a:rPr lang="en-US" sz="2600" dirty="0">
                <a:solidFill>
                  <a:schemeClr val="bg1"/>
                </a:solidFill>
              </a:rPr>
              <a:t>Interview 3 stakeholder groups:</a:t>
            </a:r>
          </a:p>
          <a:p>
            <a:pPr lvl="1"/>
            <a:r>
              <a:rPr lang="en-US" sz="2000" dirty="0">
                <a:solidFill>
                  <a:schemeClr val="bg1"/>
                </a:solidFill>
              </a:rPr>
              <a:t>1. Interviewed 4 Conservationist/Environmental activist </a:t>
            </a:r>
          </a:p>
          <a:p>
            <a:pPr lvl="2"/>
            <a:r>
              <a:rPr lang="en-US" sz="2000" dirty="0">
                <a:solidFill>
                  <a:schemeClr val="bg1"/>
                </a:solidFill>
              </a:rPr>
              <a:t>Students from various environmental club.</a:t>
            </a:r>
          </a:p>
          <a:p>
            <a:pPr lvl="2"/>
            <a:r>
              <a:rPr lang="en-US" sz="2000" dirty="0">
                <a:solidFill>
                  <a:schemeClr val="bg1"/>
                </a:solidFill>
              </a:rPr>
              <a:t>2 Male, 2 Female, age range 18-23.</a:t>
            </a:r>
          </a:p>
          <a:p>
            <a:pPr lvl="1"/>
            <a:r>
              <a:rPr lang="en-US" sz="2000" dirty="0">
                <a:solidFill>
                  <a:schemeClr val="bg1"/>
                </a:solidFill>
              </a:rPr>
              <a:t>2. Interviewed 2 Oceanic Scientists and Researchers</a:t>
            </a:r>
          </a:p>
          <a:p>
            <a:pPr lvl="2"/>
            <a:r>
              <a:rPr lang="en-US" sz="2000" dirty="0">
                <a:solidFill>
                  <a:schemeClr val="bg1"/>
                </a:solidFill>
              </a:rPr>
              <a:t>One professor and one graduate student researcher.</a:t>
            </a:r>
          </a:p>
          <a:p>
            <a:pPr lvl="2"/>
            <a:r>
              <a:rPr lang="en-US" sz="2000" dirty="0">
                <a:solidFill>
                  <a:schemeClr val="bg1"/>
                </a:solidFill>
              </a:rPr>
              <a:t>1 Male, 1 Female, experiences 10+ years and 4+ years respectively.</a:t>
            </a:r>
          </a:p>
          <a:p>
            <a:pPr lvl="1"/>
            <a:r>
              <a:rPr lang="en-US" sz="2000" dirty="0">
                <a:solidFill>
                  <a:schemeClr val="bg1"/>
                </a:solidFill>
              </a:rPr>
              <a:t>3. Interviewed 4 avid Fisherman.</a:t>
            </a:r>
          </a:p>
          <a:p>
            <a:pPr lvl="2"/>
            <a:r>
              <a:rPr lang="en-US" sz="2000" dirty="0">
                <a:solidFill>
                  <a:schemeClr val="bg1"/>
                </a:solidFill>
              </a:rPr>
              <a:t>3 Male, 1 Female fishing experience of 4-25years.</a:t>
            </a:r>
          </a:p>
        </p:txBody>
      </p:sp>
    </p:spTree>
    <p:extLst>
      <p:ext uri="{BB962C8B-B14F-4D97-AF65-F5344CB8AC3E}">
        <p14:creationId xmlns:p14="http://schemas.microsoft.com/office/powerpoint/2010/main" val="2193548779"/>
      </p:ext>
    </p:extLst>
  </p:cSld>
  <p:clrMapOvr>
    <a:masterClrMapping/>
  </p:clrMapOvr>
</p:sld>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docProps/app.xml><?xml version="1.0" encoding="utf-8"?>
<Properties xmlns="http://schemas.openxmlformats.org/officeDocument/2006/extended-properties" xmlns:vt="http://schemas.openxmlformats.org/officeDocument/2006/docPropsVTypes">
  <TotalTime>60</TotalTime>
  <Words>1692</Words>
  <Application>Microsoft Office PowerPoint</Application>
  <PresentationFormat>Widescreen</PresentationFormat>
  <Paragraphs>126</Paragraphs>
  <Slides>24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Arial</vt:lpstr>
      <vt:lpstr>Century Gothic</vt:lpstr>
      <vt:lpstr>Times New Roman</vt:lpstr>
      <vt:lpstr>Wingdings 3</vt:lpstr>
      <vt:lpstr>Slice</vt:lpstr>
      <vt:lpstr>Engineering Innovation  Get and Discover</vt:lpstr>
      <vt:lpstr>Background</vt:lpstr>
      <vt:lpstr>Unmet Need</vt:lpstr>
      <vt:lpstr>Discovery Process</vt:lpstr>
      <vt:lpstr>Stakeholder Analysis</vt:lpstr>
      <vt:lpstr>PowerPoint Presentation</vt:lpstr>
      <vt:lpstr>PowerPoint Presentation</vt:lpstr>
      <vt:lpstr>PowerPoint Presentation</vt:lpstr>
      <vt:lpstr>Stakeholder Interviews</vt:lpstr>
      <vt:lpstr>PowerPoint Presentation</vt:lpstr>
      <vt:lpstr>PowerPoint Presentation</vt:lpstr>
      <vt:lpstr>market research</vt:lpstr>
      <vt:lpstr>PowerPoint Presentation</vt:lpstr>
      <vt:lpstr>PowerPoint Presentation</vt:lpstr>
      <vt:lpstr>PowerPoint Presentation</vt:lpstr>
      <vt:lpstr>Personnel</vt:lpstr>
      <vt:lpstr>Appendix</vt:lpstr>
      <vt:lpstr>PowerPoint Presentation</vt:lpstr>
      <vt:lpstr>PowerPoint Presentation</vt:lpstr>
      <vt:lpstr>PowerPoint Presentation</vt:lpstr>
      <vt:lpstr>PowerPoint Presentation</vt:lpstr>
      <vt:lpstr>PowerPoint Presentation</vt:lpstr>
      <vt:lpstr>PowerPoint Presentation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Engineering Innovation  Get and Discover</dc:title>
  <dc:creator>Johnny Li</dc:creator>
  <cp:lastModifiedBy>Johnny Li</cp:lastModifiedBy>
  <cp:revision>13</cp:revision>
  <dcterms:created xsi:type="dcterms:W3CDTF">2020-02-04T05:53:28Z</dcterms:created>
  <dcterms:modified xsi:type="dcterms:W3CDTF">2020-02-04T22:51:47Z</dcterms:modified>
</cp:coreProperties>
</file>